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6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8AC"/>
    <a:srgbClr val="5628A8"/>
    <a:srgbClr val="4737A7"/>
    <a:srgbClr val="663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50" autoAdjust="0"/>
    <p:restoredTop sz="94660"/>
  </p:normalViewPr>
  <p:slideViewPr>
    <p:cSldViewPr>
      <p:cViewPr>
        <p:scale>
          <a:sx n="78" d="100"/>
          <a:sy n="78" d="100"/>
        </p:scale>
        <p:origin x="-10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024D4-B5EE-46C2-8B12-C0C806F95B97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D761B-9AB5-43A2-8151-00397961BC3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87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45D3-7ED8-4D4B-97BE-36064E610D4D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8DEE-4D79-4B6F-B07B-C9C12C63518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45D3-7ED8-4D4B-97BE-36064E610D4D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8DEE-4D79-4B6F-B07B-C9C12C6351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45D3-7ED8-4D4B-97BE-36064E610D4D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8DEE-4D79-4B6F-B07B-C9C12C6351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45D3-7ED8-4D4B-97BE-36064E610D4D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8DEE-4D79-4B6F-B07B-C9C12C6351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45D3-7ED8-4D4B-97BE-36064E610D4D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7D48DEE-4D79-4B6F-B07B-C9C12C6351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45D3-7ED8-4D4B-97BE-36064E610D4D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8DEE-4D79-4B6F-B07B-C9C12C6351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45D3-7ED8-4D4B-97BE-36064E610D4D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8DEE-4D79-4B6F-B07B-C9C12C6351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45D3-7ED8-4D4B-97BE-36064E610D4D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8DEE-4D79-4B6F-B07B-C9C12C6351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45D3-7ED8-4D4B-97BE-36064E610D4D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8DEE-4D79-4B6F-B07B-C9C12C6351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45D3-7ED8-4D4B-97BE-36064E610D4D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8DEE-4D79-4B6F-B07B-C9C12C6351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45D3-7ED8-4D4B-97BE-36064E610D4D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8DEE-4D79-4B6F-B07B-C9C12C6351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6E45D3-7ED8-4D4B-97BE-36064E610D4D}" type="datetimeFigureOut">
              <a:rPr lang="hr-HR" smtClean="0"/>
              <a:pPr/>
              <a:t>12.12.2012.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7D48DEE-4D79-4B6F-B07B-C9C12C63518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lCdNzgsrZ8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89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>
                    <a:alpha val="95000"/>
                  </a:srgb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abriola" pitchFamily="82" charset="0"/>
              </a:rPr>
              <a:t>AMONIJAK  I  ŽELJEZO</a:t>
            </a:r>
            <a: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hr-HR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58" y="2950179"/>
            <a:ext cx="4110902" cy="32849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456771"/>
            <a:ext cx="3131840" cy="22718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hr-HR" sz="3200" dirty="0" smtClean="0">
                <a:solidFill>
                  <a:srgbClr val="3238AC"/>
                </a:solidFill>
              </a:rPr>
              <a:t>Sastav Zemljine kore:</a:t>
            </a:r>
            <a:endParaRPr lang="hr-HR" sz="3200" dirty="0">
              <a:solidFill>
                <a:srgbClr val="3238AC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255525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MASENI UDIO%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ELEMENT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MASENI UDIO%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Kisik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46,6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Titanij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0,44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Siliciij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27,72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Fosfor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0,118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Aluminij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8,13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Mangan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0,10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Željezo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5,0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Kalcij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3,63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Natrij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2,83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Kalij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2,59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Magnezij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2,09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76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3238AC"/>
                </a:solidFill>
              </a:rPr>
              <a:t>Zanimljivosti:</a:t>
            </a:r>
            <a:endParaRPr lang="hr-HR" dirty="0">
              <a:solidFill>
                <a:srgbClr val="3238A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000" dirty="0" smtClean="0">
                <a:solidFill>
                  <a:srgbClr val="002060"/>
                </a:solidFill>
              </a:rPr>
              <a:t>Oko </a:t>
            </a:r>
            <a:r>
              <a:rPr lang="vi-VN" sz="2000" dirty="0">
                <a:solidFill>
                  <a:srgbClr val="002060"/>
                </a:solidFill>
              </a:rPr>
              <a:t>godine 400. sagrađen je željezni stup u Delhiju, visok 7 metara i težak više od 6 tona, koji i dan danas odolijeva monsunskim kišama i koroziji. </a:t>
            </a:r>
            <a:endParaRPr lang="hr-HR" sz="2000" dirty="0" smtClean="0">
              <a:solidFill>
                <a:srgbClr val="002060"/>
              </a:solidFill>
            </a:endParaRPr>
          </a:p>
          <a:p>
            <a:r>
              <a:rPr lang="hr-HR" sz="2000" dirty="0" smtClean="0">
                <a:solidFill>
                  <a:srgbClr val="002060"/>
                </a:solidFill>
              </a:rPr>
              <a:t>Sirovo </a:t>
            </a:r>
            <a:r>
              <a:rPr lang="vi-VN" sz="2000" dirty="0">
                <a:solidFill>
                  <a:srgbClr val="002060"/>
                </a:solidFill>
              </a:rPr>
              <a:t>željezo je zbog većeg sadržaja nečistoća i ugljika, jako krhko i nepodesno za obradu ili primjenu.</a:t>
            </a:r>
            <a:r>
              <a:rPr lang="hr-HR" sz="2000" dirty="0" smtClean="0">
                <a:solidFill>
                  <a:srgbClr val="002060"/>
                </a:solidFill>
              </a:rPr>
              <a:t/>
            </a:r>
            <a:br>
              <a:rPr lang="hr-HR" sz="2000" dirty="0" smtClean="0">
                <a:solidFill>
                  <a:srgbClr val="002060"/>
                </a:solidFill>
              </a:rPr>
            </a:br>
            <a:endParaRPr lang="hr-HR" sz="2000" dirty="0" smtClean="0">
              <a:solidFill>
                <a:srgbClr val="002060"/>
              </a:solidFill>
            </a:endParaRPr>
          </a:p>
          <a:p>
            <a:r>
              <a:rPr lang="hr-HR" sz="2000" dirty="0" smtClean="0">
                <a:solidFill>
                  <a:srgbClr val="002060"/>
                </a:solidFill>
              </a:rPr>
              <a:t>Primjena </a:t>
            </a:r>
            <a:r>
              <a:rPr lang="hr-HR" sz="2000" dirty="0">
                <a:solidFill>
                  <a:srgbClr val="002060"/>
                </a:solidFill>
              </a:rPr>
              <a:t>željeza je prvenstveno u obliku čelika.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343604"/>
            <a:ext cx="2011320" cy="27092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05063"/>
            <a:ext cx="2385711" cy="20222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000625"/>
            <a:ext cx="2736304" cy="205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3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3238AC"/>
                </a:solidFill>
              </a:rPr>
              <a:t>Literatura: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>
                <a:solidFill>
                  <a:srgbClr val="002060"/>
                </a:solidFill>
              </a:rPr>
              <a:t>"Fizikalna </a:t>
            </a:r>
            <a:r>
              <a:rPr lang="hr-HR" sz="2000" dirty="0">
                <a:solidFill>
                  <a:srgbClr val="002060"/>
                </a:solidFill>
              </a:rPr>
              <a:t>metalurgija I", dr.sc. Tanja Matković, dr.sc. Prosper Matković, www.simet.unizg.hr, 2011.</a:t>
            </a:r>
          </a:p>
          <a:p>
            <a:r>
              <a:rPr lang="hr-HR" sz="2000" dirty="0" smtClean="0">
                <a:solidFill>
                  <a:srgbClr val="002060"/>
                </a:solidFill>
              </a:rPr>
              <a:t>"Elementi </a:t>
            </a:r>
            <a:r>
              <a:rPr lang="hr-HR" sz="2000" dirty="0">
                <a:solidFill>
                  <a:srgbClr val="002060"/>
                </a:solidFill>
              </a:rPr>
              <a:t>u tragovima - željezo", Iz knjige: prof. dr. Roko Živković "Dijetoterapija", www.zzjzpgz.hr, 2011.</a:t>
            </a:r>
          </a:p>
          <a:p>
            <a:r>
              <a:rPr lang="hr-HR" sz="2000" dirty="0" smtClean="0">
                <a:solidFill>
                  <a:srgbClr val="002060"/>
                </a:solidFill>
              </a:rPr>
              <a:t> </a:t>
            </a:r>
            <a:r>
              <a:rPr lang="hr-HR" sz="2000" dirty="0">
                <a:solidFill>
                  <a:srgbClr val="002060"/>
                </a:solidFill>
              </a:rPr>
              <a:t>"ŽELJEZO, Fe", www.pse.pbf.hr, 2011.</a:t>
            </a:r>
          </a:p>
          <a:p>
            <a:r>
              <a:rPr lang="hr-HR" sz="2000" dirty="0" smtClean="0">
                <a:solidFill>
                  <a:srgbClr val="002060"/>
                </a:solidFill>
              </a:rPr>
              <a:t>"</a:t>
            </a:r>
            <a:r>
              <a:rPr lang="hr-HR" sz="2000" dirty="0">
                <a:solidFill>
                  <a:srgbClr val="002060"/>
                </a:solidFill>
              </a:rPr>
              <a:t>Strojarski priručnik", Bojan Kraut, Tehnička knjiga Zagreb 2009</a:t>
            </a:r>
            <a:r>
              <a:rPr lang="hr-HR" sz="2000" dirty="0" smtClean="0">
                <a:solidFill>
                  <a:srgbClr val="002060"/>
                </a:solidFill>
              </a:rPr>
              <a:t>.</a:t>
            </a:r>
            <a:r>
              <a:rPr lang="hr-HR" sz="2000" dirty="0">
                <a:solidFill>
                  <a:srgbClr val="002060"/>
                </a:solidFill>
              </a:rPr>
              <a:t/>
            </a:r>
            <a:br>
              <a:rPr lang="hr-HR" sz="2000" dirty="0">
                <a:solidFill>
                  <a:srgbClr val="002060"/>
                </a:solidFill>
              </a:rPr>
            </a:br>
            <a:endParaRPr lang="hr-HR" sz="2000" dirty="0">
              <a:solidFill>
                <a:srgbClr val="002060"/>
              </a:solidFill>
            </a:endParaRPr>
          </a:p>
          <a:p>
            <a:r>
              <a:rPr lang="hr-HR" sz="2000" dirty="0" smtClean="0">
                <a:solidFill>
                  <a:srgbClr val="002060"/>
                </a:solidFill>
              </a:rPr>
              <a:t>Udžbenik </a:t>
            </a:r>
            <a:r>
              <a:rPr lang="hr-HR" sz="2000" dirty="0">
                <a:solidFill>
                  <a:srgbClr val="002060"/>
                </a:solidFill>
              </a:rPr>
              <a:t>za 2.razred zdravstvenih škola, Antica Petresaki i Mira Herak(6.izdanje,2011 Zagreb-Hrvatska</a:t>
            </a:r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15661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solidFill>
                  <a:srgbClr val="3238AC"/>
                </a:solidFill>
              </a:rPr>
              <a:t>Izradile:</a:t>
            </a:r>
            <a:endParaRPr lang="hr-HR" sz="3200" dirty="0">
              <a:solidFill>
                <a:srgbClr val="3238A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Klaudia Tukić i Pamela Milotić 2.c</a:t>
            </a:r>
            <a:r>
              <a:rPr lang="hr-HR" dirty="0">
                <a:solidFill>
                  <a:srgbClr val="002060"/>
                </a:solidFill>
              </a:rPr>
              <a:t> 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Srednja Medicinska škola, Pula 2012.  </a:t>
            </a:r>
          </a:p>
          <a:p>
            <a:endParaRPr lang="hr-HR" dirty="0">
              <a:solidFill>
                <a:srgbClr val="002060"/>
              </a:solidFill>
            </a:endParaRPr>
          </a:p>
          <a:p>
            <a:pPr marL="1984248" lvl="7" indent="0">
              <a:buNone/>
            </a:pPr>
            <a:r>
              <a:rPr lang="hr-HR" sz="8200" dirty="0" smtClean="0">
                <a:solidFill>
                  <a:srgbClr val="002060"/>
                </a:solidFill>
              </a:rPr>
              <a:t> </a:t>
            </a:r>
            <a:endParaRPr lang="hr-HR" sz="8200" dirty="0">
              <a:solidFill>
                <a:srgbClr val="002060"/>
              </a:solidFill>
            </a:endParaRPr>
          </a:p>
          <a:p>
            <a:endParaRPr lang="hr-HR" dirty="0" smtClean="0">
              <a:solidFill>
                <a:srgbClr val="002060"/>
              </a:solidFill>
            </a:endParaRPr>
          </a:p>
          <a:p>
            <a:endParaRPr lang="hr-HR" dirty="0">
              <a:solidFill>
                <a:srgbClr val="002060"/>
              </a:solidFill>
            </a:endParaRPr>
          </a:p>
          <a:p>
            <a:endParaRPr lang="hr-HR" dirty="0" smtClean="0">
              <a:solidFill>
                <a:srgbClr val="002060"/>
              </a:solidFill>
            </a:endParaRPr>
          </a:p>
          <a:p>
            <a:endParaRPr lang="hr-HR" dirty="0">
              <a:solidFill>
                <a:srgbClr val="002060"/>
              </a:solidFill>
            </a:endParaRPr>
          </a:p>
          <a:p>
            <a:endParaRPr lang="hr-HR" dirty="0" smtClean="0">
              <a:solidFill>
                <a:srgbClr val="002060"/>
              </a:solidFill>
            </a:endParaRPr>
          </a:p>
          <a:p>
            <a:endParaRPr lang="hr-HR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636912"/>
            <a:ext cx="4248472" cy="3186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52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44" y="23788"/>
            <a:ext cx="5050904" cy="1143000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3238AC"/>
                </a:solidFill>
              </a:rPr>
              <a:t>Povijest amonijaka:</a:t>
            </a:r>
            <a:endParaRPr lang="hr-HR" dirty="0">
              <a:solidFill>
                <a:srgbClr val="3238A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8229600" cy="4709160"/>
          </a:xfrm>
        </p:spPr>
        <p:txBody>
          <a:bodyPr>
            <a:normAutofit fontScale="62500" lnSpcReduction="20000"/>
          </a:bodyPr>
          <a:lstStyle/>
          <a:p>
            <a:r>
              <a:rPr lang="vi-VN" dirty="0" smtClean="0">
                <a:solidFill>
                  <a:srgbClr val="002060"/>
                </a:solidFill>
              </a:rPr>
              <a:t>S</a:t>
            </a:r>
            <a:r>
              <a:rPr lang="hr-HR" dirty="0" smtClean="0">
                <a:solidFill>
                  <a:srgbClr val="002060"/>
                </a:solidFill>
              </a:rPr>
              <a:t>oli </a:t>
            </a:r>
            <a:r>
              <a:rPr lang="vi-VN" dirty="0" smtClean="0">
                <a:solidFill>
                  <a:srgbClr val="002060"/>
                </a:solidFill>
              </a:rPr>
              <a:t>amonijaka </a:t>
            </a:r>
            <a:r>
              <a:rPr lang="vi-VN" dirty="0">
                <a:solidFill>
                  <a:srgbClr val="002060"/>
                </a:solidFill>
              </a:rPr>
              <a:t>bile su poznate vrlo rano, zbog toga se izraz "Hammoniacus sal" javlja u spisima </a:t>
            </a:r>
            <a:r>
              <a:rPr lang="vi-VN" dirty="0" smtClean="0">
                <a:solidFill>
                  <a:srgbClr val="002060"/>
                </a:solidFill>
              </a:rPr>
              <a:t>P</a:t>
            </a:r>
            <a:r>
              <a:rPr lang="hr-HR" dirty="0" smtClean="0">
                <a:solidFill>
                  <a:srgbClr val="002060"/>
                </a:solidFill>
              </a:rPr>
              <a:t>linija</a:t>
            </a:r>
            <a:r>
              <a:rPr lang="vi-VN" dirty="0" smtClean="0">
                <a:solidFill>
                  <a:srgbClr val="002060"/>
                </a:solidFill>
              </a:rPr>
              <a:t>, </a:t>
            </a:r>
            <a:r>
              <a:rPr lang="vi-VN" dirty="0">
                <a:solidFill>
                  <a:srgbClr val="002060"/>
                </a:solidFill>
              </a:rPr>
              <a:t>međutim nije poznato je li taj izraz identičan s novijim izrazom "sal-ammoniac</a:t>
            </a:r>
            <a:r>
              <a:rPr lang="vi-VN" dirty="0" smtClean="0">
                <a:solidFill>
                  <a:srgbClr val="002060"/>
                </a:solidFill>
              </a:rPr>
              <a:t>".</a:t>
            </a:r>
            <a:endParaRPr lang="hr-HR" dirty="0" smtClean="0">
              <a:solidFill>
                <a:srgbClr val="002060"/>
              </a:solidFill>
            </a:endParaRPr>
          </a:p>
          <a:p>
            <a:endParaRPr lang="hr-HR" dirty="0" smtClean="0">
              <a:solidFill>
                <a:srgbClr val="002060"/>
              </a:solidFill>
            </a:endParaRPr>
          </a:p>
          <a:p>
            <a:endParaRPr lang="hr-HR" dirty="0">
              <a:solidFill>
                <a:srgbClr val="002060"/>
              </a:solidFill>
            </a:endParaRPr>
          </a:p>
          <a:p>
            <a:r>
              <a:rPr lang="vi-VN" dirty="0" smtClean="0">
                <a:solidFill>
                  <a:srgbClr val="002060"/>
                </a:solidFill>
              </a:rPr>
              <a:t>U </a:t>
            </a:r>
            <a:r>
              <a:rPr lang="vi-VN" dirty="0">
                <a:solidFill>
                  <a:srgbClr val="002060"/>
                </a:solidFill>
              </a:rPr>
              <a:t>obliku sal-ammoniac, amonijak je bio </a:t>
            </a:r>
            <a:r>
              <a:rPr lang="vi-VN" dirty="0" smtClean="0">
                <a:solidFill>
                  <a:srgbClr val="002060"/>
                </a:solidFill>
              </a:rPr>
              <a:t>poznata</a:t>
            </a:r>
            <a:r>
              <a:rPr lang="hr-HR" dirty="0" smtClean="0">
                <a:solidFill>
                  <a:srgbClr val="002060"/>
                </a:solidFill>
              </a:rPr>
              <a:t> alkemičarima</a:t>
            </a:r>
            <a:r>
              <a:rPr lang="vi-VN" dirty="0">
                <a:solidFill>
                  <a:srgbClr val="002060"/>
                </a:solidFill>
              </a:rPr>
              <a:t> još u 13. stoljeću, i spominjao ga je </a:t>
            </a:r>
            <a:r>
              <a:rPr lang="hr-HR" dirty="0" smtClean="0">
                <a:solidFill>
                  <a:srgbClr val="002060"/>
                </a:solidFill>
              </a:rPr>
              <a:t>Albert </a:t>
            </a:r>
            <a:r>
              <a:rPr lang="vi-VN" dirty="0" smtClean="0">
                <a:solidFill>
                  <a:srgbClr val="002060"/>
                </a:solidFill>
              </a:rPr>
              <a:t>Vel</a:t>
            </a:r>
            <a:r>
              <a:rPr lang="hr-HR" dirty="0" smtClean="0">
                <a:solidFill>
                  <a:srgbClr val="002060"/>
                </a:solidFill>
              </a:rPr>
              <a:t>iki</a:t>
            </a:r>
            <a:r>
              <a:rPr lang="vi-VN" dirty="0" smtClean="0">
                <a:solidFill>
                  <a:srgbClr val="002060"/>
                </a:solidFill>
              </a:rPr>
              <a:t>. </a:t>
            </a:r>
            <a:r>
              <a:rPr lang="vi-VN" dirty="0">
                <a:solidFill>
                  <a:srgbClr val="002060"/>
                </a:solidFill>
              </a:rPr>
              <a:t>Bio je korišten i kao boja tijekom srednjeg </a:t>
            </a:r>
            <a:r>
              <a:rPr lang="vi-VN" dirty="0" smtClean="0">
                <a:solidFill>
                  <a:srgbClr val="002060"/>
                </a:solidFill>
              </a:rPr>
              <a:t>vi</a:t>
            </a:r>
            <a:r>
              <a:rPr lang="hr-HR" dirty="0" smtClean="0">
                <a:solidFill>
                  <a:srgbClr val="002060"/>
                </a:solidFill>
              </a:rPr>
              <a:t>jeka </a:t>
            </a:r>
            <a:r>
              <a:rPr lang="vi-VN" dirty="0">
                <a:solidFill>
                  <a:srgbClr val="002060"/>
                </a:solidFill>
              </a:rPr>
              <a:t> u obliku fermentiranog </a:t>
            </a:r>
            <a:r>
              <a:rPr lang="vi-VN" dirty="0" smtClean="0">
                <a:solidFill>
                  <a:srgbClr val="002060"/>
                </a:solidFill>
              </a:rPr>
              <a:t>uri</a:t>
            </a:r>
            <a:r>
              <a:rPr lang="hr-HR" dirty="0" smtClean="0">
                <a:solidFill>
                  <a:srgbClr val="002060"/>
                </a:solidFill>
              </a:rPr>
              <a:t>na</a:t>
            </a:r>
            <a:r>
              <a:rPr lang="vi-VN" dirty="0">
                <a:solidFill>
                  <a:srgbClr val="002060"/>
                </a:solidFill>
              </a:rPr>
              <a:t> da bi izmijenio boju biljnih </a:t>
            </a:r>
            <a:r>
              <a:rPr lang="vi-VN" dirty="0" smtClean="0">
                <a:solidFill>
                  <a:srgbClr val="002060"/>
                </a:solidFill>
              </a:rPr>
              <a:t>boja.</a:t>
            </a:r>
            <a:endParaRPr lang="hr-HR" dirty="0" smtClean="0">
              <a:solidFill>
                <a:srgbClr val="002060"/>
              </a:solidFill>
            </a:endParaRPr>
          </a:p>
          <a:p>
            <a:endParaRPr lang="hr-HR" dirty="0" smtClean="0">
              <a:solidFill>
                <a:srgbClr val="002060"/>
              </a:solidFill>
            </a:endParaRPr>
          </a:p>
          <a:p>
            <a:r>
              <a:rPr lang="vi-VN" dirty="0" smtClean="0">
                <a:solidFill>
                  <a:srgbClr val="002060"/>
                </a:solidFill>
              </a:rPr>
              <a:t>U </a:t>
            </a:r>
            <a:r>
              <a:rPr lang="vi-VN" dirty="0">
                <a:solidFill>
                  <a:srgbClr val="002060"/>
                </a:solidFill>
              </a:rPr>
              <a:t>15. stoljeću, </a:t>
            </a:r>
            <a:r>
              <a:rPr lang="hr-HR" dirty="0" smtClean="0">
                <a:solidFill>
                  <a:srgbClr val="002060"/>
                </a:solidFill>
              </a:rPr>
              <a:t>Basilius </a:t>
            </a:r>
            <a:r>
              <a:rPr lang="vi-VN" dirty="0" smtClean="0">
                <a:solidFill>
                  <a:srgbClr val="002060"/>
                </a:solidFill>
              </a:rPr>
              <a:t>Valentus</a:t>
            </a:r>
            <a:r>
              <a:rPr lang="vi-VN" dirty="0">
                <a:solidFill>
                  <a:srgbClr val="002060"/>
                </a:solidFill>
              </a:rPr>
              <a:t> je pokazao da amonijak može biti dobiven </a:t>
            </a:r>
            <a:r>
              <a:rPr lang="hr-HR" dirty="0" smtClean="0">
                <a:solidFill>
                  <a:srgbClr val="002060"/>
                </a:solidFill>
              </a:rPr>
              <a:t>d</a:t>
            </a:r>
            <a:r>
              <a:rPr lang="vi-VN" dirty="0" smtClean="0">
                <a:solidFill>
                  <a:srgbClr val="002060"/>
                </a:solidFill>
              </a:rPr>
              <a:t>jelovanjem </a:t>
            </a:r>
            <a:r>
              <a:rPr lang="vi-VN" dirty="0">
                <a:solidFill>
                  <a:srgbClr val="002060"/>
                </a:solidFill>
              </a:rPr>
              <a:t>alkalija na </a:t>
            </a:r>
            <a:r>
              <a:rPr lang="vi-VN" dirty="0" smtClean="0">
                <a:solidFill>
                  <a:srgbClr val="002060"/>
                </a:solidFill>
              </a:rPr>
              <a:t>sal-ammoniac</a:t>
            </a:r>
            <a:r>
              <a:rPr lang="hr-HR" dirty="0" smtClean="0">
                <a:solidFill>
                  <a:srgbClr val="002060"/>
                </a:solidFill>
              </a:rPr>
              <a:t>.</a:t>
            </a:r>
          </a:p>
          <a:p>
            <a:endParaRPr lang="hr-HR" dirty="0" smtClean="0">
              <a:solidFill>
                <a:srgbClr val="002060"/>
              </a:solidFill>
            </a:endParaRPr>
          </a:p>
          <a:p>
            <a:r>
              <a:rPr lang="vi-VN" dirty="0" smtClean="0">
                <a:solidFill>
                  <a:srgbClr val="002060"/>
                </a:solidFill>
              </a:rPr>
              <a:t>Joseph </a:t>
            </a:r>
            <a:r>
              <a:rPr lang="vi-VN" dirty="0">
                <a:solidFill>
                  <a:srgbClr val="002060"/>
                </a:solidFill>
              </a:rPr>
              <a:t>Priestley 1774. </a:t>
            </a:r>
            <a:r>
              <a:rPr lang="vi-VN" dirty="0" smtClean="0">
                <a:solidFill>
                  <a:srgbClr val="002060"/>
                </a:solidFill>
              </a:rPr>
              <a:t>godine</a:t>
            </a:r>
            <a:r>
              <a:rPr lang="hr-HR" dirty="0" smtClean="0">
                <a:solidFill>
                  <a:srgbClr val="002060"/>
                </a:solidFill>
              </a:rPr>
              <a:t> je</a:t>
            </a:r>
            <a:r>
              <a:rPr lang="vi-VN" dirty="0" smtClean="0">
                <a:solidFill>
                  <a:srgbClr val="002060"/>
                </a:solidFill>
              </a:rPr>
              <a:t> </a:t>
            </a:r>
            <a:r>
              <a:rPr lang="hr-HR" dirty="0" smtClean="0">
                <a:solidFill>
                  <a:srgbClr val="002060"/>
                </a:solidFill>
              </a:rPr>
              <a:t>amonijaku </a:t>
            </a:r>
            <a:r>
              <a:rPr lang="vi-VN" dirty="0" smtClean="0">
                <a:solidFill>
                  <a:srgbClr val="002060"/>
                </a:solidFill>
              </a:rPr>
              <a:t>dao  </a:t>
            </a:r>
            <a:r>
              <a:rPr lang="vi-VN" dirty="0">
                <a:solidFill>
                  <a:srgbClr val="002060"/>
                </a:solidFill>
              </a:rPr>
              <a:t>ime "alkalni zrak", međutim, </a:t>
            </a:r>
            <a:r>
              <a:rPr lang="hr-HR" dirty="0" smtClean="0">
                <a:solidFill>
                  <a:srgbClr val="002060"/>
                </a:solidFill>
              </a:rPr>
              <a:t>    </a:t>
            </a:r>
            <a:r>
              <a:rPr lang="vi-VN" dirty="0" smtClean="0">
                <a:solidFill>
                  <a:srgbClr val="002060"/>
                </a:solidFill>
              </a:rPr>
              <a:t>on </a:t>
            </a:r>
            <a:r>
              <a:rPr lang="vi-VN" dirty="0">
                <a:solidFill>
                  <a:srgbClr val="002060"/>
                </a:solidFill>
              </a:rPr>
              <a:t>je bio dobiven od </a:t>
            </a:r>
            <a:r>
              <a:rPr lang="vi-VN" dirty="0" smtClean="0">
                <a:solidFill>
                  <a:srgbClr val="002060"/>
                </a:solidFill>
              </a:rPr>
              <a:t>s</a:t>
            </a:r>
            <a:r>
              <a:rPr lang="hr-HR" dirty="0" smtClean="0">
                <a:solidFill>
                  <a:srgbClr val="002060"/>
                </a:solidFill>
              </a:rPr>
              <a:t>trane </a:t>
            </a:r>
            <a:r>
              <a:rPr lang="vi-VN" dirty="0" smtClean="0">
                <a:solidFill>
                  <a:srgbClr val="002060"/>
                </a:solidFill>
              </a:rPr>
              <a:t>alkemičara</a:t>
            </a:r>
            <a:r>
              <a:rPr lang="hr-HR" dirty="0" smtClean="0">
                <a:solidFill>
                  <a:srgbClr val="002060"/>
                </a:solidFill>
              </a:rPr>
              <a:t> </a:t>
            </a:r>
            <a:r>
              <a:rPr lang="vi-VN" dirty="0" smtClean="0">
                <a:solidFill>
                  <a:srgbClr val="002060"/>
                </a:solidFill>
              </a:rPr>
              <a:t>Basiliusa Valentusa.</a:t>
            </a:r>
            <a:endParaRPr lang="hr-HR" dirty="0" smtClean="0">
              <a:solidFill>
                <a:srgbClr val="002060"/>
              </a:solidFill>
            </a:endParaRPr>
          </a:p>
          <a:p>
            <a:pPr marL="137160" indent="0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137160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       </a:t>
            </a:r>
            <a:r>
              <a:rPr lang="vi-VN" dirty="0" smtClean="0">
                <a:solidFill>
                  <a:srgbClr val="002060"/>
                </a:solidFill>
              </a:rPr>
              <a:t>1785. godine,C</a:t>
            </a:r>
            <a:r>
              <a:rPr lang="hr-HR" dirty="0" smtClean="0">
                <a:solidFill>
                  <a:srgbClr val="002060"/>
                </a:solidFill>
              </a:rPr>
              <a:t>laude Louis Berthollet </a:t>
            </a:r>
            <a:r>
              <a:rPr lang="vi-VN" dirty="0" smtClean="0">
                <a:solidFill>
                  <a:srgbClr val="002060"/>
                </a:solidFill>
              </a:rPr>
              <a:t> utvrđuje njegov sastav.</a:t>
            </a:r>
            <a:endParaRPr lang="hr-H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3238AC"/>
                </a:solidFill>
              </a:rPr>
              <a:t>Claude L.B. I Joseph P.</a:t>
            </a:r>
            <a: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hr-HR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Content Placeholder 3" descr="pam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700808"/>
            <a:ext cx="3021569" cy="4024729"/>
          </a:xfrm>
          <a:scene3d>
            <a:camera prst="orthographicFront">
              <a:rot lat="20999994" lon="300000" rev="21599994"/>
            </a:camera>
            <a:lightRig rig="threePt" dir="t"/>
          </a:scene3d>
        </p:spPr>
      </p:pic>
      <p:pic>
        <p:nvPicPr>
          <p:cNvPr id="5" name="Picture 4" descr="pa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772816"/>
            <a:ext cx="3024336" cy="402590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6768752" cy="1143000"/>
          </a:xfrm>
        </p:spPr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3238AC"/>
                </a:solidFill>
              </a:rPr>
              <a:t>Proizvodnja amonijaka:</a:t>
            </a:r>
            <a:endParaRPr lang="hr-HR" sz="4000" dirty="0">
              <a:solidFill>
                <a:srgbClr val="3238A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44" y="1340768"/>
            <a:ext cx="8229600" cy="4968592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Odvija se u tri faze:</a:t>
            </a:r>
          </a:p>
          <a:p>
            <a:pPr marL="137160" indent="0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r>
              <a:rPr lang="hr-HR" dirty="0" smtClean="0">
                <a:solidFill>
                  <a:srgbClr val="002060"/>
                </a:solidFill>
              </a:rPr>
              <a:t>1. faza: dobivanje sinteznog plina, tj.smjese dušika i vodika u volumnom omjeru.</a:t>
            </a:r>
          </a:p>
          <a:p>
            <a:pPr marL="137160" indent="0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r>
              <a:rPr lang="hr-HR" dirty="0" smtClean="0">
                <a:solidFill>
                  <a:srgbClr val="002060"/>
                </a:solidFill>
              </a:rPr>
              <a:t>2. faza: sinteza dušika i vodika u amonijak uz katalizator pri povišenom tlaku i temperaturu:             </a:t>
            </a:r>
          </a:p>
          <a:p>
            <a:pPr marL="137160" indent="0">
              <a:buNone/>
            </a:pPr>
            <a:r>
              <a:rPr lang="hr-HR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             </a:t>
            </a:r>
            <a:r>
              <a:rPr lang="hr-H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NH2(g</a:t>
            </a:r>
            <a:r>
              <a:rPr lang="hr-HR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) + 3H2(g) </a:t>
            </a:r>
            <a:r>
              <a:rPr lang="hr-HR" b="1" dirty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 2NH3(g</a:t>
            </a:r>
            <a:r>
              <a:rPr lang="hr-HR" b="1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)</a:t>
            </a:r>
          </a:p>
          <a:p>
            <a:pPr marL="137160" indent="0">
              <a:buNone/>
            </a:pPr>
            <a:endParaRPr lang="hr-HR" dirty="0" smtClean="0">
              <a:solidFill>
                <a:srgbClr val="002060"/>
              </a:solidFill>
              <a:sym typeface="Wingdings" pitchFamily="2" charset="2"/>
            </a:endParaRPr>
          </a:p>
          <a:p>
            <a:r>
              <a:rPr lang="hr-HR" dirty="0" smtClean="0">
                <a:solidFill>
                  <a:srgbClr val="002060"/>
                </a:solidFill>
                <a:sym typeface="Wingdings" pitchFamily="2" charset="2"/>
              </a:rPr>
              <a:t>3. faza: nastali amonijak odvaja se od neizreagiranog sinteznog plina ukapljivanjem, a sintezni plin se reciklira (vraća u proces)</a:t>
            </a:r>
            <a:endParaRPr lang="hr-HR" b="1" dirty="0" smtClean="0">
              <a:solidFill>
                <a:srgbClr val="002060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44" y="0"/>
            <a:ext cx="5698976" cy="1143000"/>
          </a:xfrm>
        </p:spPr>
        <p:txBody>
          <a:bodyPr/>
          <a:lstStyle/>
          <a:p>
            <a:r>
              <a:rPr lang="hr-HR" dirty="0" smtClean="0">
                <a:solidFill>
                  <a:srgbClr val="3238AC"/>
                </a:solidFill>
              </a:rPr>
              <a:t>Svojstva amonijaka:</a:t>
            </a:r>
            <a:endParaRPr lang="hr-HR" dirty="0">
              <a:solidFill>
                <a:srgbClr val="3238A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3564" y="1628800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Amonijak je bezbojni plin s karakterističnim mirisom, lakši je od zraka, njegova gustoća je 0,589 puta manja od gustoće zraka.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 Lako se prevodi u tekuće agregatno stanje, amonijak ključa na -33.7 °C, a stvrdnjava se na -75 °C formirajući pritom bijele kristale. </a:t>
            </a:r>
            <a:r>
              <a:rPr lang="hr-HR" dirty="0">
                <a:solidFill>
                  <a:srgbClr val="002060"/>
                </a:solidFill>
              </a:rPr>
              <a:t/>
            </a:r>
            <a:br>
              <a:rPr lang="hr-HR" dirty="0">
                <a:solidFill>
                  <a:srgbClr val="002060"/>
                </a:solidFill>
              </a:rPr>
            </a:br>
            <a:r>
              <a:rPr lang="hr-HR" dirty="0" smtClean="0">
                <a:solidFill>
                  <a:srgbClr val="002060"/>
                </a:solidFill>
              </a:rPr>
              <a:t/>
            </a:r>
            <a:br>
              <a:rPr lang="hr-HR" dirty="0" smtClean="0">
                <a:solidFill>
                  <a:srgbClr val="002060"/>
                </a:solidFill>
              </a:rPr>
            </a:br>
            <a:r>
              <a:rPr lang="hr-HR" dirty="0" smtClean="0">
                <a:solidFill>
                  <a:srgbClr val="002060"/>
                </a:solidFill>
              </a:rPr>
              <a:t>-Laboratorijsko dobivanje amonijaka:</a:t>
            </a:r>
            <a:br>
              <a:rPr lang="hr-HR" dirty="0" smtClean="0">
                <a:solidFill>
                  <a:srgbClr val="002060"/>
                </a:solidFill>
              </a:rPr>
            </a:br>
            <a:r>
              <a:rPr lang="hr-HR" dirty="0" smtClean="0">
                <a:solidFill>
                  <a:srgbClr val="002060"/>
                </a:solidFill>
              </a:rPr>
              <a:t/>
            </a:r>
            <a:br>
              <a:rPr lang="hr-HR" dirty="0" smtClean="0">
                <a:solidFill>
                  <a:srgbClr val="002060"/>
                </a:solidFill>
              </a:rPr>
            </a:br>
            <a:r>
              <a:rPr lang="hr-HR" dirty="0" smtClean="0">
                <a:solidFill>
                  <a:srgbClr val="002060"/>
                </a:solidFill>
                <a:hlinkClick r:id="rId2"/>
              </a:rPr>
              <a:t>http://www.youtube.com/watch?v=lCdNzgsrZ8Q</a:t>
            </a:r>
            <a:r>
              <a:rPr lang="hr-HR" dirty="0" smtClean="0">
                <a:solidFill>
                  <a:srgbClr val="002060"/>
                </a:solidFill>
              </a:rPr>
              <a:t/>
            </a:r>
            <a:br>
              <a:rPr lang="hr-HR" dirty="0" smtClean="0">
                <a:solidFill>
                  <a:srgbClr val="002060"/>
                </a:solidFill>
              </a:rPr>
            </a:br>
            <a:endParaRPr lang="hr-HR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052"/>
            <a:ext cx="4427984" cy="994122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3238AC"/>
                </a:solidFill>
              </a:rPr>
              <a:t>Povijest željeza:</a:t>
            </a:r>
            <a:endParaRPr lang="hr-HR" dirty="0">
              <a:solidFill>
                <a:srgbClr val="3238A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8229600" cy="4709160"/>
          </a:xfrm>
        </p:spPr>
        <p:txBody>
          <a:bodyPr>
            <a:noAutofit/>
          </a:bodyPr>
          <a:lstStyle/>
          <a:p>
            <a:r>
              <a:rPr lang="vi-VN" sz="2000" dirty="0">
                <a:solidFill>
                  <a:srgbClr val="002060"/>
                </a:solidFill>
              </a:rPr>
              <a:t>Arheološki dokazi upotrebe "meteoritskog željeza" za izradu sitnog nakita i oružja sežu do 5. tisućljeća pr.Kr., u današnjem Iranu i vrhovi koplja, koji datiraju iz 4. tisućljeća pr.Kr. iz drevnog Egipta. </a:t>
            </a:r>
            <a:endParaRPr lang="hr-HR" sz="2000" dirty="0" smtClean="0">
              <a:solidFill>
                <a:srgbClr val="002060"/>
              </a:solidFill>
            </a:endParaRPr>
          </a:p>
          <a:p>
            <a:endParaRPr lang="hr-HR" sz="2000" dirty="0" smtClean="0">
              <a:solidFill>
                <a:srgbClr val="002060"/>
              </a:solidFill>
            </a:endParaRPr>
          </a:p>
          <a:p>
            <a:endParaRPr lang="hr-HR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vi-VN" sz="2000" dirty="0">
              <a:solidFill>
                <a:srgbClr val="002060"/>
              </a:solidFill>
            </a:endParaRPr>
          </a:p>
          <a:p>
            <a:r>
              <a:rPr lang="vi-VN" sz="2000" dirty="0">
                <a:solidFill>
                  <a:srgbClr val="002060"/>
                </a:solidFill>
              </a:rPr>
              <a:t>Negdje između 3. i 2. tisućljeća pr. Kr. pronalaze se ostaci obrađenog željeza u području Mezopotamije, Anatolije i Egipta. Ovakvi rani počeci obrađenog željeza razlikuju se od željeza meteoritskog porijekla, jer ne sadrže nikal u svom sastavu. </a:t>
            </a:r>
            <a:endParaRPr lang="hr-HR" sz="2000" dirty="0" smtClean="0">
              <a:solidFill>
                <a:srgbClr val="002060"/>
              </a:solidFill>
            </a:endParaRPr>
          </a:p>
          <a:p>
            <a:pPr marL="137160" indent="0">
              <a:buNone/>
            </a:pPr>
            <a:endParaRPr lang="vi-VN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6392" y="332656"/>
            <a:ext cx="8229600" cy="3501008"/>
          </a:xfrm>
        </p:spPr>
        <p:txBody>
          <a:bodyPr>
            <a:normAutofit/>
          </a:bodyPr>
          <a:lstStyle/>
          <a:p>
            <a:r>
              <a:rPr lang="vi-VN" sz="2000" dirty="0">
                <a:solidFill>
                  <a:srgbClr val="002060"/>
                </a:solidFill>
              </a:rPr>
              <a:t>Između 16. i 12. stoljeća pr. Kr. željezo se počinje snažnije </a:t>
            </a:r>
            <a:r>
              <a:rPr lang="vi-VN" sz="2000" dirty="0" smtClean="0">
                <a:solidFill>
                  <a:srgbClr val="002060"/>
                </a:solidFill>
              </a:rPr>
              <a:t>koristiti</a:t>
            </a:r>
            <a:r>
              <a:rPr lang="hr-HR" sz="2000" dirty="0" smtClean="0">
                <a:solidFill>
                  <a:srgbClr val="002060"/>
                </a:solidFill>
              </a:rPr>
              <a:t>, n</a:t>
            </a:r>
            <a:r>
              <a:rPr lang="vi-VN" sz="2000" dirty="0" smtClean="0">
                <a:solidFill>
                  <a:srgbClr val="002060"/>
                </a:solidFill>
              </a:rPr>
              <a:t>o </a:t>
            </a:r>
            <a:r>
              <a:rPr lang="vi-VN" sz="2000" dirty="0">
                <a:solidFill>
                  <a:srgbClr val="002060"/>
                </a:solidFill>
              </a:rPr>
              <a:t>od 1200. pr. Kr. počinje prijelaz brončanog doba u željezno doba. </a:t>
            </a:r>
            <a:endParaRPr lang="hr-HR" sz="2000" dirty="0" smtClean="0">
              <a:solidFill>
                <a:srgbClr val="002060"/>
              </a:solidFill>
            </a:endParaRPr>
          </a:p>
          <a:p>
            <a:endParaRPr lang="hr-HR" sz="2000" dirty="0" smtClean="0">
              <a:solidFill>
                <a:srgbClr val="002060"/>
              </a:solidFill>
            </a:endParaRPr>
          </a:p>
          <a:p>
            <a:r>
              <a:rPr lang="vi-VN" sz="2000" dirty="0" smtClean="0">
                <a:solidFill>
                  <a:srgbClr val="002060"/>
                </a:solidFill>
              </a:rPr>
              <a:t>Ovi </a:t>
            </a:r>
            <a:r>
              <a:rPr lang="vi-VN" sz="2000" dirty="0">
                <a:solidFill>
                  <a:srgbClr val="002060"/>
                </a:solidFill>
              </a:rPr>
              <a:t>prvi koraci obrade željeza na počecima željeznog doba uključivali su i korištenje drvenog ugljena tijekom obrade, a rezultat ovakve obrade željeza bio je prvi proizvedeni čelik (površinski sloj željeza). </a:t>
            </a:r>
            <a:endParaRPr lang="hr-HR" sz="2000" dirty="0" smtClean="0">
              <a:solidFill>
                <a:srgbClr val="002060"/>
              </a:solidFill>
            </a:endParaRPr>
          </a:p>
          <a:p>
            <a:endParaRPr lang="hr-HR" sz="2000" dirty="0" smtClean="0">
              <a:solidFill>
                <a:srgbClr val="002060"/>
              </a:solidFill>
            </a:endParaRPr>
          </a:p>
          <a:p>
            <a:r>
              <a:rPr lang="vi-VN" sz="2000" dirty="0" smtClean="0">
                <a:solidFill>
                  <a:srgbClr val="002060"/>
                </a:solidFill>
              </a:rPr>
              <a:t>Hlađenjem obrađenog </a:t>
            </a:r>
            <a:r>
              <a:rPr lang="vi-VN" sz="2000" dirty="0">
                <a:solidFill>
                  <a:srgbClr val="002060"/>
                </a:solidFill>
              </a:rPr>
              <a:t>željeza (u pravilu pomoću neke tekućine) dobiveni materijal dobivao je elastičnost i čvrstoću, koja je bila nadmoćna osobinama nad broncom</a:t>
            </a:r>
            <a:r>
              <a:rPr lang="vi-VN" sz="2000" dirty="0" smtClean="0">
                <a:solidFill>
                  <a:srgbClr val="002060"/>
                </a:solidFill>
              </a:rPr>
              <a:t>.</a:t>
            </a:r>
            <a:endParaRPr lang="hr-HR" sz="2000" dirty="0" smtClean="0">
              <a:solidFill>
                <a:srgbClr val="002060"/>
              </a:solidFill>
            </a:endParaRPr>
          </a:p>
          <a:p>
            <a:endParaRPr lang="hr-HR" sz="2000" dirty="0">
              <a:solidFill>
                <a:srgbClr val="002060"/>
              </a:solidFill>
            </a:endParaRPr>
          </a:p>
          <a:p>
            <a:endParaRPr lang="hr-HR" sz="2000" dirty="0" smtClean="0">
              <a:solidFill>
                <a:srgbClr val="002060"/>
              </a:solidFill>
            </a:endParaRPr>
          </a:p>
          <a:p>
            <a:endParaRPr lang="hr-HR" sz="2000" dirty="0">
              <a:solidFill>
                <a:srgbClr val="002060"/>
              </a:solidFill>
            </a:endParaRPr>
          </a:p>
          <a:p>
            <a:endParaRPr lang="hr-HR" sz="2000" dirty="0" smtClean="0">
              <a:solidFill>
                <a:srgbClr val="002060"/>
              </a:solidFill>
            </a:endParaRPr>
          </a:p>
          <a:p>
            <a:pPr marL="137160" indent="0">
              <a:buNone/>
            </a:pPr>
            <a:endParaRPr lang="hr-HR" sz="2000" dirty="0" smtClean="0">
              <a:solidFill>
                <a:srgbClr val="002060"/>
              </a:solidFill>
            </a:endParaRPr>
          </a:p>
          <a:p>
            <a:endParaRPr lang="hr-HR" sz="2000" dirty="0">
              <a:solidFill>
                <a:srgbClr val="002060"/>
              </a:solidFill>
            </a:endParaRPr>
          </a:p>
          <a:p>
            <a:endParaRPr lang="hr-HR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933056"/>
            <a:ext cx="3744416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3238AC"/>
                </a:solidFill>
              </a:rPr>
              <a:t>Upotreba:</a:t>
            </a:r>
            <a:endParaRPr lang="hr-HR" dirty="0">
              <a:solidFill>
                <a:srgbClr val="3238A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000" dirty="0">
                <a:solidFill>
                  <a:srgbClr val="002060"/>
                </a:solidFill>
              </a:rPr>
              <a:t>Željezo je najkorišteniji od svih metala i njegova proizvodnja čini 95% (</a:t>
            </a:r>
            <a:r>
              <a:rPr lang="vi-VN" sz="2000" dirty="0" smtClean="0">
                <a:solidFill>
                  <a:srgbClr val="002060"/>
                </a:solidFill>
              </a:rPr>
              <a:t>masen</a:t>
            </a:r>
            <a:r>
              <a:rPr lang="hr-HR" sz="2000" dirty="0" smtClean="0">
                <a:solidFill>
                  <a:srgbClr val="002060"/>
                </a:solidFill>
              </a:rPr>
              <a:t>5</a:t>
            </a:r>
            <a:r>
              <a:rPr lang="vi-VN" sz="2000" dirty="0" smtClean="0">
                <a:solidFill>
                  <a:srgbClr val="002060"/>
                </a:solidFill>
              </a:rPr>
              <a:t>o</a:t>
            </a:r>
            <a:r>
              <a:rPr lang="vi-VN" sz="2000" dirty="0">
                <a:solidFill>
                  <a:srgbClr val="002060"/>
                </a:solidFill>
              </a:rPr>
              <a:t>) od ukupne svjetske proizvodnje metala. Razlog tome je kombinacija niske cijene i pogodnih fizičkih svojstava, zbog čega je željezo neizostavni materijal u automobilskoj industriji, brodogradnji i graditeljstvu.</a:t>
            </a:r>
          </a:p>
          <a:p>
            <a:endParaRPr lang="vi-VN" sz="2000" dirty="0">
              <a:solidFill>
                <a:srgbClr val="002060"/>
              </a:solidFill>
            </a:endParaRPr>
          </a:p>
          <a:p>
            <a:r>
              <a:rPr lang="vi-VN" sz="2000" dirty="0">
                <a:solidFill>
                  <a:srgbClr val="002060"/>
                </a:solidFill>
              </a:rPr>
              <a:t>Tehničko željezo predstavlja redovito leguru željeza s većim ili manjim količinama ugljika, silicija, mangana, sumpora i fosfora, pa mu svojstva uvelike ovise o količini tih sastojina, odnosno primjesa. </a:t>
            </a:r>
            <a:endParaRPr lang="hr-HR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3238AC"/>
                </a:solidFill>
              </a:rPr>
              <a:t>Dobivanje željeza:</a:t>
            </a:r>
            <a:endParaRPr lang="hr-HR" sz="2800" dirty="0">
              <a:solidFill>
                <a:srgbClr val="3238A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340768"/>
            <a:ext cx="6995120" cy="3607997"/>
          </a:xfrm>
        </p:spPr>
        <p:txBody>
          <a:bodyPr>
            <a:normAutofit/>
          </a:bodyPr>
          <a:lstStyle/>
          <a:p>
            <a:r>
              <a:rPr lang="hr-HR" sz="2000" dirty="0">
                <a:solidFill>
                  <a:srgbClr val="002060"/>
                </a:solidFill>
              </a:rPr>
              <a:t>Kroz gornji otvor visoke peći (grotlo), peć se naizmjenično puni slojevima koksa i rude s talioničkim dodacima. Ovisno o rudi, talionički dodatak je vapnenac, dolomit ili kvarcni pijesak (ako su rude alkaline, jer jalovine sadrže kalcijev oksid). Najdonji sloj koksa se zapali, a dovodi mu se vruć zrak (do 800 °C) obogaćen kisikom. Pri tom koks izgara dajući najprije CO2, a zatim prolaskom kroz sljedeći sloj koksa prelazi u CO:</a:t>
            </a:r>
          </a:p>
          <a:p>
            <a:endParaRPr lang="hr-HR" sz="2000" dirty="0" smtClean="0">
              <a:solidFill>
                <a:srgbClr val="002060"/>
              </a:solidFill>
            </a:endParaRPr>
          </a:p>
          <a:p>
            <a:r>
              <a:rPr lang="hr-HR" sz="2000" dirty="0" smtClean="0">
                <a:solidFill>
                  <a:srgbClr val="002060"/>
                </a:solidFill>
              </a:rPr>
              <a:t>2 </a:t>
            </a:r>
            <a:r>
              <a:rPr lang="hr-HR" sz="2000" dirty="0">
                <a:solidFill>
                  <a:srgbClr val="002060"/>
                </a:solidFill>
              </a:rPr>
              <a:t>C + O2 → 2 CO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365104"/>
            <a:ext cx="3384376" cy="197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21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374</TotalTime>
  <Words>642</Words>
  <Application>Microsoft Office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AMONIJAK  I  ŽELJEZO </vt:lpstr>
      <vt:lpstr>Povijest amonijaka:</vt:lpstr>
      <vt:lpstr>Claude L.B. I Joseph P. </vt:lpstr>
      <vt:lpstr>Proizvodnja amonijaka:</vt:lpstr>
      <vt:lpstr>Svojstva amonijaka:</vt:lpstr>
      <vt:lpstr>Povijest željeza:</vt:lpstr>
      <vt:lpstr>PowerPoint Presentation</vt:lpstr>
      <vt:lpstr>Upotreba:</vt:lpstr>
      <vt:lpstr>Dobivanje željeza:</vt:lpstr>
      <vt:lpstr>Sastav Zemljine kore:</vt:lpstr>
      <vt:lpstr>Zanimljivosti:</vt:lpstr>
      <vt:lpstr>Literatura: </vt:lpstr>
      <vt:lpstr>Izradile: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AMONIJAK I ŽELJEZO</dc:title>
  <dc:creator>Pc</dc:creator>
  <cp:lastModifiedBy>David</cp:lastModifiedBy>
  <cp:revision>39</cp:revision>
  <dcterms:created xsi:type="dcterms:W3CDTF">2012-11-26T14:13:23Z</dcterms:created>
  <dcterms:modified xsi:type="dcterms:W3CDTF">2012-12-12T20:31:22Z</dcterms:modified>
</cp:coreProperties>
</file>