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9" r:id="rId4"/>
    <p:sldId id="275" r:id="rId5"/>
    <p:sldId id="257" r:id="rId6"/>
    <p:sldId id="258" r:id="rId7"/>
    <p:sldId id="271" r:id="rId8"/>
    <p:sldId id="262" r:id="rId9"/>
    <p:sldId id="260" r:id="rId10"/>
    <p:sldId id="281" r:id="rId11"/>
    <p:sldId id="261" r:id="rId12"/>
    <p:sldId id="277" r:id="rId13"/>
    <p:sldId id="263" r:id="rId14"/>
    <p:sldId id="274" r:id="rId15"/>
    <p:sldId id="266" r:id="rId16"/>
    <p:sldId id="265" r:id="rId17"/>
    <p:sldId id="268" r:id="rId18"/>
    <p:sldId id="267" r:id="rId19"/>
    <p:sldId id="283" r:id="rId20"/>
    <p:sldId id="270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67C57-B000-4DA5-B0F3-82D087774E02}" type="datetimeFigureOut">
              <a:rPr lang="hr-HR" smtClean="0"/>
              <a:pPr/>
              <a:t>14.11.2016.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0E9D5-76C9-4C3B-8869-5AFCAE52E36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>
            <a:normAutofit/>
          </a:bodyPr>
          <a:lstStyle/>
          <a:p>
            <a:r>
              <a:rPr lang="hr-HR" sz="5400" dirty="0" smtClean="0"/>
              <a:t>Kako natjerati adolescenta da uči?</a:t>
            </a:r>
            <a:endParaRPr lang="hr-HR" sz="5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44816" cy="2279104"/>
          </a:xfrm>
        </p:spPr>
        <p:txBody>
          <a:bodyPr>
            <a:normAutofit/>
          </a:bodyPr>
          <a:lstStyle/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hr-HR" sz="2000" dirty="0" smtClean="0"/>
              <a:t>	</a:t>
            </a:r>
            <a:r>
              <a:rPr lang="hr-HR" sz="2000" dirty="0" smtClean="0"/>
              <a:t>                            </a:t>
            </a:r>
            <a:r>
              <a:rPr lang="hr-HR" sz="2000" dirty="0" smtClean="0"/>
              <a:t>Pripremila stručna suradnica-mentorica:</a:t>
            </a:r>
            <a:endParaRPr lang="hr-HR" sz="2000" dirty="0" smtClean="0"/>
          </a:p>
          <a:p>
            <a:r>
              <a:rPr lang="hr-HR" sz="2000" dirty="0" smtClean="0"/>
              <a:t>                                                            Ljiljana </a:t>
            </a:r>
            <a:r>
              <a:rPr lang="hr-HR" sz="2000" dirty="0" err="1" smtClean="0"/>
              <a:t>Rotar</a:t>
            </a:r>
            <a:r>
              <a:rPr lang="hr-HR" sz="2000" dirty="0" smtClean="0"/>
              <a:t>, </a:t>
            </a:r>
            <a:r>
              <a:rPr lang="hr-HR" sz="2000" dirty="0" err="1" smtClean="0"/>
              <a:t>dipl</a:t>
            </a:r>
            <a:r>
              <a:rPr lang="hr-HR" sz="2000" dirty="0" smtClean="0"/>
              <a:t>. pedagoginja</a:t>
            </a:r>
            <a:endParaRPr lang="hr-HR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/>
              <a:t>Ima li tu pobjednika?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1026" name="AutoShape 2" descr="Slikovni rezultat za adolescent i roditelj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8" name="AutoShape 4" descr="Slikovni rezultat za adolescent i roditelj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0" name="Picture 6" descr="Slikovni rezultat za adolescent i roditel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7706" y="2276872"/>
            <a:ext cx="5402566" cy="3595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/>
              <a:t>Rezultat ubojitih ponašanja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sz="2800" dirty="0"/>
              <a:t> </a:t>
            </a:r>
          </a:p>
          <a:p>
            <a:pPr algn="ctr">
              <a:buNone/>
            </a:pPr>
            <a:r>
              <a:rPr lang="hr-HR" sz="2800" b="1" dirty="0" smtClean="0"/>
              <a:t>  </a:t>
            </a:r>
            <a:r>
              <a:rPr lang="hr-HR" sz="3800" b="1" dirty="0" smtClean="0"/>
              <a:t>Uplašena </a:t>
            </a:r>
            <a:r>
              <a:rPr lang="hr-HR" sz="3800" b="1" dirty="0"/>
              <a:t>djeca, bez samopouzdanja i </a:t>
            </a:r>
            <a:r>
              <a:rPr lang="hr-HR" sz="3800" b="1" dirty="0" smtClean="0"/>
              <a:t>                        samopoštovanja</a:t>
            </a:r>
            <a:r>
              <a:rPr lang="hr-HR" sz="3800" b="1" dirty="0"/>
              <a:t>, </a:t>
            </a:r>
            <a:endParaRPr lang="hr-HR" sz="3800" b="1" dirty="0" smtClean="0"/>
          </a:p>
          <a:p>
            <a:pPr>
              <a:buNone/>
            </a:pPr>
            <a:endParaRPr lang="hr-HR" sz="2800" b="1" dirty="0" smtClean="0"/>
          </a:p>
          <a:p>
            <a:pPr>
              <a:buNone/>
            </a:pPr>
            <a:endParaRPr lang="hr-HR" sz="2800" b="1" dirty="0" smtClean="0"/>
          </a:p>
          <a:p>
            <a:pPr>
              <a:buNone/>
            </a:pPr>
            <a:endParaRPr lang="hr-HR" sz="2800" b="1" dirty="0"/>
          </a:p>
          <a:p>
            <a:pPr>
              <a:buNone/>
            </a:pPr>
            <a:r>
              <a:rPr lang="hr-HR" sz="2800" dirty="0" smtClean="0"/>
              <a:t>            -   ljuta</a:t>
            </a:r>
            <a:r>
              <a:rPr lang="hr-HR" sz="2800" dirty="0"/>
              <a:t>, ogorčena, osvetoljubiva, </a:t>
            </a:r>
            <a:endParaRPr lang="hr-HR" sz="2800" dirty="0" smtClean="0"/>
          </a:p>
          <a:p>
            <a:pPr>
              <a:buNone/>
            </a:pPr>
            <a:r>
              <a:rPr lang="hr-HR" sz="2800" dirty="0" smtClean="0"/>
              <a:t>    </a:t>
            </a:r>
            <a:r>
              <a:rPr lang="hr-HR" sz="2800" dirty="0" smtClean="0"/>
              <a:t>               svadljiva </a:t>
            </a:r>
            <a:r>
              <a:rPr lang="hr-HR" sz="2800" dirty="0"/>
              <a:t>i agresivna djeca</a:t>
            </a:r>
            <a:r>
              <a:rPr lang="hr-HR" sz="2800" dirty="0" smtClean="0"/>
              <a:t>.</a:t>
            </a:r>
          </a:p>
          <a:p>
            <a:pPr>
              <a:buNone/>
            </a:pPr>
            <a:endParaRPr lang="hr-HR" sz="2800" dirty="0"/>
          </a:p>
          <a:p>
            <a:pPr>
              <a:buNone/>
            </a:pPr>
            <a:r>
              <a:rPr lang="hr-HR" sz="2800" b="1" dirty="0"/>
              <a:t> </a:t>
            </a:r>
            <a:r>
              <a:rPr lang="hr-HR" sz="2800" b="1" dirty="0" smtClean="0"/>
              <a:t>				</a:t>
            </a:r>
            <a:r>
              <a:rPr lang="hr-HR" sz="2800" b="1" dirty="0" smtClean="0"/>
              <a:t>                 </a:t>
            </a:r>
            <a:r>
              <a:rPr lang="hr-HR" sz="2800" dirty="0" smtClean="0"/>
              <a:t>- </a:t>
            </a:r>
            <a:r>
              <a:rPr lang="hr-HR" sz="2800" dirty="0" smtClean="0"/>
              <a:t>povučena, pokorna,</a:t>
            </a:r>
          </a:p>
          <a:p>
            <a:pPr>
              <a:buNone/>
            </a:pPr>
            <a:r>
              <a:rPr lang="hr-HR" sz="2800" dirty="0" smtClean="0"/>
              <a:t>                                                       </a:t>
            </a:r>
            <a:r>
              <a:rPr lang="hr-HR" sz="2800" dirty="0" smtClean="0"/>
              <a:t>        tiha</a:t>
            </a:r>
            <a:r>
              <a:rPr lang="hr-HR" sz="2800" dirty="0" smtClean="0"/>
              <a:t>, poslušna.</a:t>
            </a:r>
            <a:endParaRPr lang="hr-HR" sz="2800" dirty="0"/>
          </a:p>
          <a:p>
            <a:pPr>
              <a:buNone/>
            </a:pPr>
            <a:r>
              <a:rPr lang="hr-HR" b="1" dirty="0"/>
              <a:t> </a:t>
            </a:r>
            <a:endParaRPr lang="hr-HR" dirty="0"/>
          </a:p>
          <a:p>
            <a:endParaRPr lang="hr-HR" dirty="0"/>
          </a:p>
        </p:txBody>
      </p:sp>
      <p:sp>
        <p:nvSpPr>
          <p:cNvPr id="4" name="Strelica zakrivljena udesno 3"/>
          <p:cNvSpPr/>
          <p:nvPr/>
        </p:nvSpPr>
        <p:spPr>
          <a:xfrm>
            <a:off x="611560" y="2204864"/>
            <a:ext cx="1080120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5" name="Strelica zakrivljena udesno 4"/>
          <p:cNvSpPr/>
          <p:nvPr/>
        </p:nvSpPr>
        <p:spPr>
          <a:xfrm flipH="1">
            <a:off x="7236296" y="2708920"/>
            <a:ext cx="1284704" cy="29523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>Dobar roditelj </a:t>
            </a:r>
            <a:r>
              <a:rPr lang="hr-HR" sz="3600" b="1" dirty="0" smtClean="0"/>
              <a:t>- </a:t>
            </a:r>
            <a:r>
              <a:rPr lang="hr-HR" sz="3600" b="1" dirty="0" smtClean="0"/>
              <a:t>dobar </a:t>
            </a:r>
            <a:r>
              <a:rPr lang="hr-HR" sz="3600" b="1" dirty="0" smtClean="0"/>
              <a:t>odnos s djetetom?</a:t>
            </a:r>
            <a:r>
              <a:rPr lang="hr-HR" sz="3600" dirty="0" smtClean="0"/>
              <a:t/>
            </a:r>
            <a:br>
              <a:rPr lang="hr-HR" sz="3600" dirty="0" smtClean="0"/>
            </a:b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hr-HR" dirty="0"/>
          </a:p>
          <a:p>
            <a:r>
              <a:rPr lang="hr-HR" dirty="0" smtClean="0"/>
              <a:t>Ne</a:t>
            </a:r>
            <a:r>
              <a:rPr lang="hr-HR" dirty="0" smtClean="0"/>
              <a:t> </a:t>
            </a:r>
            <a:r>
              <a:rPr lang="hr-HR" dirty="0"/>
              <a:t>donosi odluke prema trenutačnom raspoloženju, </a:t>
            </a:r>
            <a:r>
              <a:rPr lang="hr-HR" dirty="0" smtClean="0"/>
              <a:t>već </a:t>
            </a:r>
            <a:r>
              <a:rPr lang="hr-HR" dirty="0" smtClean="0"/>
              <a:t>prema ponašanju </a:t>
            </a:r>
            <a:r>
              <a:rPr lang="hr-HR" dirty="0"/>
              <a:t>djeteta i unaprijed utvrđenim </a:t>
            </a:r>
            <a:r>
              <a:rPr lang="hr-HR" dirty="0" smtClean="0"/>
              <a:t>pravilima.</a:t>
            </a:r>
            <a:endParaRPr lang="hr-HR" dirty="0"/>
          </a:p>
          <a:p>
            <a:r>
              <a:rPr lang="hr-HR" dirty="0" smtClean="0"/>
              <a:t>Ne </a:t>
            </a:r>
            <a:r>
              <a:rPr lang="hr-HR" dirty="0" smtClean="0"/>
              <a:t>v</a:t>
            </a:r>
            <a:r>
              <a:rPr lang="hr-HR" dirty="0" smtClean="0"/>
              <a:t>iče </a:t>
            </a:r>
            <a:r>
              <a:rPr lang="hr-HR" dirty="0"/>
              <a:t>i </a:t>
            </a:r>
            <a:r>
              <a:rPr lang="hr-HR" dirty="0" smtClean="0"/>
              <a:t>ne svađa </a:t>
            </a:r>
            <a:r>
              <a:rPr lang="hr-HR" dirty="0"/>
              <a:t>se s </a:t>
            </a:r>
            <a:r>
              <a:rPr lang="hr-HR" dirty="0" smtClean="0"/>
              <a:t>djetetom.</a:t>
            </a:r>
            <a:endParaRPr lang="hr-HR" dirty="0"/>
          </a:p>
          <a:p>
            <a:r>
              <a:rPr lang="hr-HR" dirty="0" smtClean="0"/>
              <a:t>Strpljiv </a:t>
            </a:r>
            <a:r>
              <a:rPr lang="hr-HR" dirty="0" smtClean="0"/>
              <a:t>je.</a:t>
            </a:r>
            <a:endParaRPr lang="hr-HR" dirty="0"/>
          </a:p>
          <a:p>
            <a:r>
              <a:rPr lang="hr-HR" dirty="0" smtClean="0"/>
              <a:t>Ne dopušta </a:t>
            </a:r>
            <a:r>
              <a:rPr lang="hr-HR" dirty="0"/>
              <a:t>djetetu da njime </a:t>
            </a:r>
            <a:r>
              <a:rPr lang="hr-HR" dirty="0" smtClean="0"/>
              <a:t>manipulira.</a:t>
            </a:r>
            <a:endParaRPr lang="hr-HR" dirty="0"/>
          </a:p>
          <a:p>
            <a:r>
              <a:rPr lang="hr-HR" dirty="0" smtClean="0"/>
              <a:t>Ne bori </a:t>
            </a:r>
            <a:r>
              <a:rPr lang="hr-HR" dirty="0"/>
              <a:t>se s djetetom za </a:t>
            </a:r>
            <a:r>
              <a:rPr lang="hr-HR" dirty="0" smtClean="0"/>
              <a:t>moć.</a:t>
            </a:r>
            <a:endParaRPr lang="hr-HR" dirty="0"/>
          </a:p>
          <a:p>
            <a:r>
              <a:rPr lang="hr-HR" dirty="0" smtClean="0"/>
              <a:t>Prepoznaje </a:t>
            </a:r>
            <a:r>
              <a:rPr lang="hr-HR" dirty="0"/>
              <a:t>kada i kako se treba </a:t>
            </a:r>
            <a:r>
              <a:rPr lang="hr-HR" dirty="0" smtClean="0"/>
              <a:t>uključiti.</a:t>
            </a:r>
            <a:endParaRPr lang="hr-HR" dirty="0"/>
          </a:p>
          <a:p>
            <a:pPr>
              <a:buNone/>
            </a:pPr>
            <a:r>
              <a:rPr lang="hr-HR" b="1" dirty="0"/>
              <a:t> 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r>
              <a:rPr lang="hr-HR" sz="3200" dirty="0" smtClean="0"/>
              <a:t> 2. </a:t>
            </a:r>
            <a:r>
              <a:rPr lang="hr-HR" sz="3200" b="1" dirty="0" smtClean="0"/>
              <a:t>Dobri postupci – dobar odnos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/>
              <a:t> </a:t>
            </a:r>
            <a:r>
              <a:rPr lang="hr-HR" dirty="0"/>
              <a:t> </a:t>
            </a:r>
            <a:endParaRPr lang="hr-HR" b="1" dirty="0"/>
          </a:p>
          <a:p>
            <a:r>
              <a:rPr lang="hr-HR" dirty="0"/>
              <a:t> </a:t>
            </a:r>
            <a:r>
              <a:rPr lang="hr-HR" sz="2600" dirty="0"/>
              <a:t>Slušanje</a:t>
            </a:r>
          </a:p>
          <a:p>
            <a:r>
              <a:rPr lang="hr-HR" sz="2600" dirty="0"/>
              <a:t> Podržavanje</a:t>
            </a:r>
          </a:p>
          <a:p>
            <a:r>
              <a:rPr lang="hr-HR" sz="2600" dirty="0"/>
              <a:t> Ohrabrivanje</a:t>
            </a:r>
          </a:p>
          <a:p>
            <a:r>
              <a:rPr lang="hr-HR" sz="2600" dirty="0"/>
              <a:t> Poštivanje</a:t>
            </a:r>
          </a:p>
          <a:p>
            <a:r>
              <a:rPr lang="hr-HR" sz="2600" dirty="0"/>
              <a:t> Vjerovanje</a:t>
            </a:r>
          </a:p>
          <a:p>
            <a:r>
              <a:rPr lang="hr-HR" sz="2600" dirty="0"/>
              <a:t> Prihvaćanje</a:t>
            </a:r>
          </a:p>
          <a:p>
            <a:r>
              <a:rPr lang="hr-HR" sz="2600" dirty="0"/>
              <a:t> Pregovaranje</a:t>
            </a:r>
          </a:p>
          <a:p>
            <a:endParaRPr lang="hr-HR" dirty="0"/>
          </a:p>
        </p:txBody>
      </p:sp>
      <p:pic>
        <p:nvPicPr>
          <p:cNvPr id="7170" name="Picture 2" descr="Slikovni rezultat za roditelji dje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996952"/>
            <a:ext cx="2885306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3600" b="1" dirty="0" smtClean="0"/>
              <a:t>Kako dijete </a:t>
            </a:r>
            <a:r>
              <a:rPr lang="hr-HR" sz="3600" b="1" dirty="0" smtClean="0"/>
              <a:t>naučiti zadovoljiti svoje </a:t>
            </a:r>
            <a:r>
              <a:rPr lang="hr-HR" sz="3600" b="1" dirty="0" smtClean="0"/>
              <a:t>potrebe?    LJ  P,SP  Z   S</a:t>
            </a:r>
            <a:r>
              <a:rPr lang="hr-HR" sz="3600" b="1" dirty="0" smtClean="0"/>
              <a:t/>
            </a:r>
            <a:br>
              <a:rPr lang="hr-HR" sz="3600" b="1" dirty="0" smtClean="0"/>
            </a:b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dirty="0"/>
          </a:p>
          <a:p>
            <a:r>
              <a:rPr lang="hr-HR" dirty="0" smtClean="0"/>
              <a:t>Sposobnost </a:t>
            </a:r>
            <a:r>
              <a:rPr lang="hr-HR" dirty="0"/>
              <a:t>prepoznavanja vlastitih </a:t>
            </a:r>
            <a:r>
              <a:rPr lang="hr-HR" dirty="0" smtClean="0"/>
              <a:t>emocija,</a:t>
            </a:r>
            <a:endParaRPr lang="hr-HR" dirty="0"/>
          </a:p>
          <a:p>
            <a:r>
              <a:rPr lang="hr-HR" dirty="0" smtClean="0"/>
              <a:t>sposobnost </a:t>
            </a:r>
            <a:r>
              <a:rPr lang="hr-HR" dirty="0"/>
              <a:t>upravljanja </a:t>
            </a:r>
            <a:r>
              <a:rPr lang="hr-HR" dirty="0" smtClean="0"/>
              <a:t>emocijama,</a:t>
            </a:r>
            <a:endParaRPr lang="hr-HR" dirty="0"/>
          </a:p>
          <a:p>
            <a:r>
              <a:rPr lang="hr-HR" dirty="0" smtClean="0"/>
              <a:t>sposobnost </a:t>
            </a:r>
            <a:r>
              <a:rPr lang="hr-HR" dirty="0"/>
              <a:t>prepoznavanja tuđih </a:t>
            </a:r>
            <a:r>
              <a:rPr lang="hr-HR" dirty="0" smtClean="0"/>
              <a:t>emocija,</a:t>
            </a:r>
            <a:endParaRPr lang="hr-HR" dirty="0"/>
          </a:p>
          <a:p>
            <a:r>
              <a:rPr lang="hr-HR" dirty="0" smtClean="0"/>
              <a:t>sposobnost </a:t>
            </a:r>
            <a:r>
              <a:rPr lang="hr-HR" dirty="0"/>
              <a:t>motiviranja </a:t>
            </a:r>
            <a:r>
              <a:rPr lang="hr-HR" dirty="0" smtClean="0"/>
              <a:t>sebe,</a:t>
            </a:r>
            <a:endParaRPr lang="hr-HR" dirty="0"/>
          </a:p>
          <a:p>
            <a:r>
              <a:rPr lang="hr-HR" dirty="0" smtClean="0"/>
              <a:t>uspostavljanje </a:t>
            </a:r>
            <a:r>
              <a:rPr lang="hr-HR" dirty="0"/>
              <a:t>i održavanje kvalitetnih </a:t>
            </a:r>
            <a:r>
              <a:rPr lang="hr-HR" dirty="0" smtClean="0"/>
              <a:t>odnosa.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Da se voli i da ga drugi vole </a:t>
            </a:r>
            <a:r>
              <a:rPr lang="hr-HR" b="1" dirty="0" smtClean="0"/>
              <a:t>(LJ)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b="1" dirty="0"/>
              <a:t> </a:t>
            </a:r>
            <a:endParaRPr lang="hr-HR" dirty="0"/>
          </a:p>
          <a:p>
            <a:pPr>
              <a:buNone/>
            </a:pPr>
            <a:r>
              <a:rPr lang="hr-HR" dirty="0"/>
              <a:t>- Kažemo djetetu da ga </a:t>
            </a:r>
            <a:r>
              <a:rPr lang="hr-HR" dirty="0" smtClean="0"/>
              <a:t>volimo.</a:t>
            </a:r>
            <a:endParaRPr lang="hr-HR" dirty="0"/>
          </a:p>
          <a:p>
            <a:pPr>
              <a:buNone/>
            </a:pPr>
            <a:r>
              <a:rPr lang="hr-HR" dirty="0"/>
              <a:t>- Pokazujemo da ga </a:t>
            </a:r>
            <a:r>
              <a:rPr lang="hr-HR" dirty="0" smtClean="0"/>
              <a:t>volimo.</a:t>
            </a:r>
            <a:endParaRPr lang="hr-HR" dirty="0"/>
          </a:p>
          <a:p>
            <a:pPr>
              <a:buNone/>
            </a:pPr>
            <a:r>
              <a:rPr lang="hr-HR" dirty="0"/>
              <a:t>- Posvećujemo mu </a:t>
            </a:r>
            <a:r>
              <a:rPr lang="hr-HR" dirty="0" smtClean="0"/>
              <a:t>vrijeme.</a:t>
            </a:r>
            <a:endParaRPr lang="hr-HR" dirty="0"/>
          </a:p>
          <a:p>
            <a:pPr>
              <a:buNone/>
            </a:pPr>
            <a:r>
              <a:rPr lang="hr-HR" dirty="0"/>
              <a:t>- Prihvaćamo ga onakvo kakvo </a:t>
            </a:r>
            <a:r>
              <a:rPr lang="hr-HR" dirty="0" smtClean="0"/>
              <a:t>jest.</a:t>
            </a:r>
            <a:endParaRPr lang="hr-HR" dirty="0"/>
          </a:p>
          <a:p>
            <a:pPr>
              <a:buNone/>
            </a:pPr>
            <a:r>
              <a:rPr lang="hr-HR" dirty="0"/>
              <a:t>- Ne uvjetujemo </a:t>
            </a:r>
            <a:r>
              <a:rPr lang="hr-HR" dirty="0" smtClean="0"/>
              <a:t>ljubav.</a:t>
            </a:r>
            <a:endParaRPr lang="hr-HR" dirty="0"/>
          </a:p>
          <a:p>
            <a:pPr>
              <a:buNone/>
            </a:pPr>
            <a:r>
              <a:rPr lang="hr-HR" dirty="0"/>
              <a:t>- Pomažemo mu bez </a:t>
            </a:r>
            <a:r>
              <a:rPr lang="hr-HR" dirty="0" smtClean="0"/>
              <a:t>nametanja.</a:t>
            </a:r>
            <a:endParaRPr lang="hr-HR" dirty="0"/>
          </a:p>
          <a:p>
            <a:pPr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4000" b="1" dirty="0" smtClean="0"/>
              <a:t>Da se poštuje i da ga drugi </a:t>
            </a:r>
            <a:r>
              <a:rPr lang="hr-HR" sz="4000" b="1" dirty="0" smtClean="0"/>
              <a:t>poštuju – (P,SP)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sz="2800" dirty="0" smtClean="0"/>
              <a:t>- </a:t>
            </a:r>
            <a:r>
              <a:rPr lang="hr-HR" sz="2800" dirty="0" smtClean="0"/>
              <a:t>S djetetom </a:t>
            </a:r>
            <a:r>
              <a:rPr lang="hr-HR" sz="2800" dirty="0"/>
              <a:t>dijelimo </a:t>
            </a:r>
            <a:r>
              <a:rPr lang="hr-HR" sz="2800" dirty="0" smtClean="0"/>
              <a:t>znanja </a:t>
            </a:r>
            <a:r>
              <a:rPr lang="hr-HR" sz="2800" dirty="0"/>
              <a:t>i </a:t>
            </a:r>
            <a:r>
              <a:rPr lang="hr-HR" sz="2800" dirty="0" smtClean="0"/>
              <a:t>vještine,</a:t>
            </a:r>
            <a:endParaRPr lang="hr-HR" sz="2800" dirty="0"/>
          </a:p>
          <a:p>
            <a:pPr>
              <a:buNone/>
            </a:pPr>
            <a:r>
              <a:rPr lang="hr-HR" sz="2800" dirty="0"/>
              <a:t>- radimo male zajedničke </a:t>
            </a:r>
            <a:r>
              <a:rPr lang="hr-HR" sz="2800" dirty="0" smtClean="0"/>
              <a:t>projekte,</a:t>
            </a:r>
            <a:endParaRPr lang="hr-HR" sz="2800" dirty="0"/>
          </a:p>
          <a:p>
            <a:pPr>
              <a:buNone/>
            </a:pPr>
            <a:r>
              <a:rPr lang="hr-HR" sz="2800" dirty="0"/>
              <a:t>- pitamo ga za </a:t>
            </a:r>
            <a:r>
              <a:rPr lang="hr-HR" sz="2800" dirty="0" smtClean="0"/>
              <a:t>mišljenje,</a:t>
            </a:r>
            <a:endParaRPr lang="hr-HR" sz="2800" dirty="0"/>
          </a:p>
          <a:p>
            <a:pPr>
              <a:buNone/>
            </a:pPr>
            <a:r>
              <a:rPr lang="hr-HR" sz="2800" dirty="0" smtClean="0"/>
              <a:t>- raspravljamo </a:t>
            </a:r>
            <a:r>
              <a:rPr lang="hr-HR" sz="2800" dirty="0"/>
              <a:t>o </a:t>
            </a:r>
            <a:r>
              <a:rPr lang="hr-HR" sz="2800" dirty="0" smtClean="0"/>
              <a:t>njegovom stavu,</a:t>
            </a:r>
          </a:p>
          <a:p>
            <a:pPr>
              <a:buNone/>
            </a:pPr>
            <a:r>
              <a:rPr lang="hr-HR" sz="2800" dirty="0" smtClean="0"/>
              <a:t>- poštujemo </a:t>
            </a:r>
            <a:r>
              <a:rPr lang="hr-HR" sz="2800" dirty="0" smtClean="0"/>
              <a:t>njegovo mišljenje,</a:t>
            </a:r>
            <a:endParaRPr lang="hr-HR" sz="2800" dirty="0"/>
          </a:p>
          <a:p>
            <a:pPr>
              <a:buNone/>
            </a:pPr>
            <a:r>
              <a:rPr lang="hr-HR" sz="2800" dirty="0"/>
              <a:t>- učimo ga kako se rade </a:t>
            </a:r>
            <a:r>
              <a:rPr lang="hr-HR" sz="2800" dirty="0" smtClean="0"/>
              <a:t>izbori,</a:t>
            </a:r>
            <a:endParaRPr lang="hr-HR" sz="2800" dirty="0"/>
          </a:p>
          <a:p>
            <a:pPr>
              <a:buNone/>
            </a:pPr>
            <a:r>
              <a:rPr lang="hr-HR" sz="2800" dirty="0"/>
              <a:t>- učimo ga preuzeti odgovornost za </a:t>
            </a:r>
            <a:r>
              <a:rPr lang="hr-HR" sz="2800" dirty="0" smtClean="0"/>
              <a:t>izbore,</a:t>
            </a:r>
            <a:endParaRPr lang="hr-HR" sz="2800" dirty="0"/>
          </a:p>
          <a:p>
            <a:pPr>
              <a:buNone/>
            </a:pPr>
            <a:r>
              <a:rPr lang="hr-HR" sz="2800" dirty="0"/>
              <a:t>- učimo ga kako se donose </a:t>
            </a:r>
            <a:r>
              <a:rPr lang="hr-HR" sz="2800" dirty="0" smtClean="0"/>
              <a:t>odluke,</a:t>
            </a:r>
            <a:endParaRPr lang="hr-HR" sz="2800" dirty="0"/>
          </a:p>
          <a:p>
            <a:pPr>
              <a:buNone/>
            </a:pPr>
            <a:r>
              <a:rPr lang="hr-HR" sz="2800" dirty="0"/>
              <a:t>- učimo ga razlikovati izbore od </a:t>
            </a:r>
            <a:r>
              <a:rPr lang="hr-HR" sz="2800" dirty="0" smtClean="0"/>
              <a:t>rješenja.</a:t>
            </a:r>
            <a:endParaRPr lang="hr-HR" sz="2800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Da se zabavlja </a:t>
            </a:r>
            <a:r>
              <a:rPr lang="hr-HR" b="1" dirty="0" smtClean="0"/>
              <a:t>(Z)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/>
              <a:t> </a:t>
            </a:r>
            <a:endParaRPr lang="hr-HR" dirty="0"/>
          </a:p>
          <a:p>
            <a:pPr>
              <a:buNone/>
            </a:pPr>
            <a:r>
              <a:rPr lang="hr-HR" dirty="0"/>
              <a:t>- </a:t>
            </a:r>
            <a:r>
              <a:rPr lang="hr-HR" dirty="0" smtClean="0"/>
              <a:t>Zabavljamo </a:t>
            </a:r>
            <a:r>
              <a:rPr lang="hr-HR" dirty="0"/>
              <a:t>se </a:t>
            </a:r>
            <a:r>
              <a:rPr lang="hr-HR" dirty="0" smtClean="0"/>
              <a:t>zajedno,</a:t>
            </a:r>
            <a:endParaRPr lang="hr-HR" dirty="0"/>
          </a:p>
          <a:p>
            <a:pPr>
              <a:buNone/>
            </a:pPr>
            <a:r>
              <a:rPr lang="hr-HR" dirty="0"/>
              <a:t>- potičemo ga da osmisli i njeguje vlastitu vrstu </a:t>
            </a:r>
            <a:r>
              <a:rPr lang="hr-HR" dirty="0" smtClean="0"/>
              <a:t>zabave,</a:t>
            </a:r>
            <a:endParaRPr lang="hr-HR" dirty="0"/>
          </a:p>
          <a:p>
            <a:pPr>
              <a:buNone/>
            </a:pPr>
            <a:r>
              <a:rPr lang="hr-HR" dirty="0"/>
              <a:t>- potičemo ga da mu </a:t>
            </a:r>
            <a:r>
              <a:rPr lang="hr-HR" dirty="0" smtClean="0"/>
              <a:t>učenje </a:t>
            </a:r>
            <a:r>
              <a:rPr lang="hr-HR" dirty="0"/>
              <a:t>bude </a:t>
            </a:r>
            <a:r>
              <a:rPr lang="hr-HR" dirty="0" smtClean="0"/>
              <a:t>zabavno,</a:t>
            </a:r>
            <a:endParaRPr lang="hr-HR" dirty="0"/>
          </a:p>
          <a:p>
            <a:pPr>
              <a:buNone/>
            </a:pPr>
            <a:r>
              <a:rPr lang="hr-HR" dirty="0"/>
              <a:t>- povezujemo potrebu za zabavom s potrebom </a:t>
            </a:r>
            <a:r>
              <a:rPr lang="hr-HR" dirty="0" smtClean="0"/>
              <a:t>za poštovanjem</a:t>
            </a:r>
            <a:r>
              <a:rPr lang="hr-HR" dirty="0" smtClean="0"/>
              <a:t>.</a:t>
            </a:r>
            <a:endParaRPr lang="hr-HR" dirty="0"/>
          </a:p>
          <a:p>
            <a:pPr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Da zna biti slobodno </a:t>
            </a:r>
            <a:r>
              <a:rPr lang="hr-HR" b="1" dirty="0" smtClean="0"/>
              <a:t>(S)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b="1" dirty="0"/>
              <a:t> </a:t>
            </a:r>
            <a:endParaRPr lang="hr-HR" dirty="0"/>
          </a:p>
          <a:p>
            <a:pPr>
              <a:buNone/>
            </a:pPr>
            <a:r>
              <a:rPr lang="hr-HR" dirty="0"/>
              <a:t>- </a:t>
            </a:r>
            <a:r>
              <a:rPr lang="hr-HR" dirty="0" smtClean="0"/>
              <a:t>Djetetu </a:t>
            </a:r>
            <a:r>
              <a:rPr lang="hr-HR" dirty="0"/>
              <a:t>dajemo onoliko slobode koliko </a:t>
            </a:r>
            <a:r>
              <a:rPr lang="hr-HR" dirty="0" smtClean="0"/>
              <a:t>odgovara njegovom </a:t>
            </a:r>
            <a:r>
              <a:rPr lang="hr-HR" dirty="0" smtClean="0"/>
              <a:t>uzrastu,</a:t>
            </a:r>
            <a:endParaRPr lang="hr-HR" dirty="0"/>
          </a:p>
          <a:p>
            <a:pPr>
              <a:buNone/>
            </a:pPr>
            <a:r>
              <a:rPr lang="hr-HR" dirty="0"/>
              <a:t>- proširujemo granice prema </a:t>
            </a:r>
            <a:r>
              <a:rPr lang="hr-HR" dirty="0" smtClean="0"/>
              <a:t>uzrastu,</a:t>
            </a:r>
            <a:endParaRPr lang="hr-HR" dirty="0"/>
          </a:p>
          <a:p>
            <a:pPr>
              <a:buNone/>
            </a:pPr>
            <a:r>
              <a:rPr lang="hr-HR" dirty="0"/>
              <a:t>- mijenjamo pravila prema </a:t>
            </a:r>
            <a:r>
              <a:rPr lang="hr-HR" dirty="0" smtClean="0"/>
              <a:t>uzrastu,</a:t>
            </a:r>
            <a:endParaRPr lang="hr-HR" dirty="0"/>
          </a:p>
          <a:p>
            <a:pPr>
              <a:buNone/>
            </a:pPr>
            <a:r>
              <a:rPr lang="hr-HR" dirty="0"/>
              <a:t>- potičemo ga da kaže što misli, želi i </a:t>
            </a:r>
            <a:r>
              <a:rPr lang="hr-HR" dirty="0" smtClean="0"/>
              <a:t>osjeća,</a:t>
            </a:r>
            <a:endParaRPr lang="hr-HR" dirty="0"/>
          </a:p>
          <a:p>
            <a:pPr>
              <a:buNone/>
            </a:pPr>
            <a:r>
              <a:rPr lang="hr-HR" dirty="0"/>
              <a:t>- potičemo ga na vlastite </a:t>
            </a:r>
            <a:r>
              <a:rPr lang="hr-HR" dirty="0" smtClean="0"/>
              <a:t>izbore,</a:t>
            </a:r>
            <a:endParaRPr lang="hr-HR" dirty="0"/>
          </a:p>
          <a:p>
            <a:pPr>
              <a:buNone/>
            </a:pPr>
            <a:r>
              <a:rPr lang="hr-HR" dirty="0"/>
              <a:t>- učimo ga da je </a:t>
            </a:r>
            <a:r>
              <a:rPr lang="hr-HR" sz="3500" b="1" u="sng" dirty="0"/>
              <a:t>sloboda = </a:t>
            </a:r>
            <a:r>
              <a:rPr lang="hr-HR" sz="3500" b="1" u="sng" dirty="0" smtClean="0"/>
              <a:t>odgovornost</a:t>
            </a:r>
            <a:r>
              <a:rPr lang="hr-HR" sz="3500" b="1" dirty="0" smtClean="0"/>
              <a:t>.</a:t>
            </a:r>
            <a:endParaRPr lang="hr-HR" sz="3500" dirty="0"/>
          </a:p>
          <a:p>
            <a:pPr>
              <a:buNone/>
            </a:pPr>
            <a:r>
              <a:rPr lang="hr-HR" b="1" dirty="0"/>
              <a:t> 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000" dirty="0" smtClean="0"/>
              <a:t>Nemoguća misija!?</a:t>
            </a:r>
            <a:br>
              <a:rPr lang="hr-HR" sz="4000" dirty="0" smtClean="0"/>
            </a:b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hr-HR" sz="5900" dirty="0" smtClean="0"/>
              <a:t>Svi učenici </a:t>
            </a:r>
            <a:r>
              <a:rPr lang="hr-HR" sz="5900" b="1" dirty="0" smtClean="0"/>
              <a:t>ZNAJU</a:t>
            </a:r>
            <a:r>
              <a:rPr lang="hr-HR" sz="5900" dirty="0" smtClean="0"/>
              <a:t> da moraju završiti neku srednju</a:t>
            </a:r>
          </a:p>
          <a:p>
            <a:pPr>
              <a:buNone/>
            </a:pPr>
            <a:r>
              <a:rPr lang="hr-HR" sz="5900" dirty="0" smtClean="0"/>
              <a:t>školu.</a:t>
            </a:r>
          </a:p>
          <a:p>
            <a:pPr>
              <a:buNone/>
            </a:pPr>
            <a:endParaRPr lang="hr-HR" sz="5900" dirty="0" smtClean="0"/>
          </a:p>
          <a:p>
            <a:pPr>
              <a:buNone/>
            </a:pPr>
            <a:endParaRPr lang="hr-HR" sz="5900" dirty="0" smtClean="0"/>
          </a:p>
          <a:p>
            <a:pPr>
              <a:buNone/>
            </a:pPr>
            <a:r>
              <a:rPr lang="hr-HR" sz="5900" dirty="0" smtClean="0"/>
              <a:t> </a:t>
            </a:r>
            <a:r>
              <a:rPr lang="hr-HR" sz="5900" dirty="0" smtClean="0"/>
              <a:t> - </a:t>
            </a:r>
            <a:r>
              <a:rPr lang="hr-HR" sz="5900" b="1" dirty="0" smtClean="0"/>
              <a:t>ZNAJU li za ZAŠTO moraju učiti? (</a:t>
            </a:r>
            <a:r>
              <a:rPr lang="hr-HR" sz="5900" dirty="0" smtClean="0"/>
              <a:t>za </a:t>
            </a:r>
            <a:r>
              <a:rPr lang="hr-HR" sz="5900" dirty="0" smtClean="0"/>
              <a:t>znanje ili za ocjenu</a:t>
            </a:r>
            <a:r>
              <a:rPr lang="hr-HR" sz="5900" dirty="0" smtClean="0"/>
              <a:t>).</a:t>
            </a:r>
          </a:p>
          <a:p>
            <a:pPr>
              <a:buNone/>
            </a:pPr>
            <a:endParaRPr lang="hr-HR" sz="5900" b="1" dirty="0" smtClean="0"/>
          </a:p>
          <a:p>
            <a:pPr>
              <a:buNone/>
            </a:pPr>
            <a:r>
              <a:rPr lang="hr-HR" sz="5900" b="1" dirty="0" smtClean="0"/>
              <a:t>  - ZNAJU li za KOGA  moraju učiti?</a:t>
            </a:r>
            <a:r>
              <a:rPr lang="hr-HR" sz="5900" dirty="0" smtClean="0"/>
              <a:t> </a:t>
            </a:r>
            <a:r>
              <a:rPr lang="hr-HR" sz="5900" dirty="0" smtClean="0"/>
              <a:t>(za roditelje, za </a:t>
            </a:r>
            <a:r>
              <a:rPr lang="hr-HR" sz="5900" dirty="0" smtClean="0"/>
              <a:t>sebe). </a:t>
            </a:r>
            <a:endParaRPr lang="hr-HR" sz="5900" b="1" dirty="0" smtClean="0"/>
          </a:p>
          <a:p>
            <a:pPr>
              <a:buNone/>
            </a:pPr>
            <a:r>
              <a:rPr lang="hr-HR" sz="5900" dirty="0" smtClean="0"/>
              <a:t> </a:t>
            </a:r>
            <a:r>
              <a:rPr lang="hr-HR" sz="5900" dirty="0" smtClean="0"/>
              <a:t>                                            </a:t>
            </a:r>
          </a:p>
          <a:p>
            <a:pPr>
              <a:buNone/>
            </a:pPr>
            <a:r>
              <a:rPr lang="hr-HR" sz="5900" dirty="0" smtClean="0"/>
              <a:t> </a:t>
            </a:r>
            <a:r>
              <a:rPr lang="hr-HR" sz="5900" dirty="0" smtClean="0"/>
              <a:t>                                            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000" dirty="0" smtClean="0"/>
              <a:t>Nemoguća misija!?</a:t>
            </a:r>
            <a:br>
              <a:rPr lang="hr-HR" sz="4000" dirty="0" smtClean="0"/>
            </a:b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hr-HR" sz="5900" dirty="0" smtClean="0"/>
              <a:t>Svi učenici </a:t>
            </a:r>
            <a:r>
              <a:rPr lang="hr-HR" sz="5900" b="1" dirty="0" smtClean="0"/>
              <a:t>ZNAJU</a:t>
            </a:r>
            <a:r>
              <a:rPr lang="hr-HR" sz="5900" dirty="0" smtClean="0"/>
              <a:t> da moraju završiti neku srednju</a:t>
            </a:r>
          </a:p>
          <a:p>
            <a:pPr>
              <a:buNone/>
            </a:pPr>
            <a:r>
              <a:rPr lang="hr-HR" sz="5900" dirty="0" smtClean="0"/>
              <a:t>školu.</a:t>
            </a:r>
          </a:p>
          <a:p>
            <a:pPr>
              <a:buNone/>
            </a:pPr>
            <a:endParaRPr lang="hr-HR" sz="5900" dirty="0" smtClean="0"/>
          </a:p>
          <a:p>
            <a:pPr>
              <a:buNone/>
            </a:pPr>
            <a:endParaRPr lang="hr-HR" sz="5900" dirty="0" smtClean="0"/>
          </a:p>
          <a:p>
            <a:pPr>
              <a:buNone/>
            </a:pPr>
            <a:r>
              <a:rPr lang="hr-HR" sz="5900" dirty="0" smtClean="0"/>
              <a:t> </a:t>
            </a:r>
            <a:r>
              <a:rPr lang="hr-HR" sz="5900" dirty="0" smtClean="0"/>
              <a:t> - </a:t>
            </a:r>
            <a:r>
              <a:rPr lang="hr-HR" sz="5900" b="1" dirty="0" smtClean="0"/>
              <a:t>ZNAJU li za ZAŠTO moraju učiti? (</a:t>
            </a:r>
            <a:r>
              <a:rPr lang="hr-HR" sz="5900" dirty="0" smtClean="0"/>
              <a:t>za </a:t>
            </a:r>
            <a:r>
              <a:rPr lang="hr-HR" sz="5900" dirty="0" smtClean="0"/>
              <a:t>znanje ili za ocjenu</a:t>
            </a:r>
            <a:r>
              <a:rPr lang="hr-HR" sz="5900" dirty="0" smtClean="0"/>
              <a:t>).</a:t>
            </a:r>
          </a:p>
          <a:p>
            <a:pPr>
              <a:buNone/>
            </a:pPr>
            <a:endParaRPr lang="hr-HR" sz="5900" b="1" dirty="0" smtClean="0"/>
          </a:p>
          <a:p>
            <a:pPr>
              <a:buNone/>
            </a:pPr>
            <a:r>
              <a:rPr lang="hr-HR" sz="5900" b="1" dirty="0" smtClean="0"/>
              <a:t>  - ZNAJU li za KOGA  moraju učiti?</a:t>
            </a:r>
            <a:r>
              <a:rPr lang="hr-HR" sz="5900" dirty="0" smtClean="0"/>
              <a:t> </a:t>
            </a:r>
            <a:r>
              <a:rPr lang="hr-HR" sz="5900" dirty="0" smtClean="0"/>
              <a:t>(za roditelje, za </a:t>
            </a:r>
            <a:r>
              <a:rPr lang="hr-HR" sz="5900" dirty="0" smtClean="0"/>
              <a:t>sebe). </a:t>
            </a:r>
            <a:endParaRPr lang="hr-HR" sz="5900" b="1" dirty="0" smtClean="0"/>
          </a:p>
          <a:p>
            <a:pPr>
              <a:buNone/>
            </a:pPr>
            <a:r>
              <a:rPr lang="hr-HR" sz="5900" dirty="0" smtClean="0"/>
              <a:t> </a:t>
            </a:r>
            <a:r>
              <a:rPr lang="hr-HR" sz="5900" dirty="0" smtClean="0"/>
              <a:t>                                            </a:t>
            </a:r>
          </a:p>
          <a:p>
            <a:pPr>
              <a:buNone/>
            </a:pPr>
            <a:r>
              <a:rPr lang="hr-HR" sz="5900" dirty="0" smtClean="0"/>
              <a:t> </a:t>
            </a:r>
            <a:r>
              <a:rPr lang="hr-HR" sz="5900" dirty="0" smtClean="0"/>
              <a:t>                                            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pic>
        <p:nvPicPr>
          <p:cNvPr id="1026" name="Picture 2" descr="Slikovni rezultat za roditelji dje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772816"/>
            <a:ext cx="4824536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hr-HR" sz="3600" dirty="0" smtClean="0"/>
              <a:t>Odgojne metode poticanja?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2400" dirty="0" smtClean="0"/>
              <a:t>Treba mu:</a:t>
            </a:r>
          </a:p>
          <a:p>
            <a:r>
              <a:rPr lang="hr-HR" sz="2400" dirty="0" smtClean="0"/>
              <a:t> narediti, ucijeniti ga,</a:t>
            </a:r>
            <a:endParaRPr lang="hr-HR" sz="2400" dirty="0" smtClean="0"/>
          </a:p>
          <a:p>
            <a:r>
              <a:rPr lang="hr-HR" sz="2400" dirty="0" smtClean="0"/>
              <a:t>o</a:t>
            </a:r>
            <a:r>
              <a:rPr lang="hr-HR" sz="2400" dirty="0" smtClean="0"/>
              <a:t>paliti jednu </a:t>
            </a:r>
            <a:r>
              <a:rPr lang="hr-HR" sz="2400" dirty="0" smtClean="0"/>
              <a:t>toplu…</a:t>
            </a:r>
          </a:p>
          <a:p>
            <a:r>
              <a:rPr lang="hr-HR" sz="2400" dirty="0" smtClean="0"/>
              <a:t>k</a:t>
            </a:r>
            <a:r>
              <a:rPr lang="hr-HR" sz="2400" dirty="0" smtClean="0"/>
              <a:t>azniti ga, </a:t>
            </a:r>
            <a:r>
              <a:rPr lang="hr-HR" sz="2400" dirty="0" smtClean="0"/>
              <a:t>i</a:t>
            </a:r>
            <a:r>
              <a:rPr lang="hr-HR" sz="2400" dirty="0" smtClean="0"/>
              <a:t>zgladniti ga…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Roditeljske sumnje:</a:t>
            </a:r>
          </a:p>
          <a:p>
            <a:r>
              <a:rPr lang="hr-HR" sz="2400" dirty="0" smtClean="0"/>
              <a:t>možda </a:t>
            </a:r>
            <a:r>
              <a:rPr lang="hr-HR" sz="2400" dirty="0" smtClean="0"/>
              <a:t>sam </a:t>
            </a:r>
            <a:r>
              <a:rPr lang="hr-HR" sz="2400" dirty="0" smtClean="0"/>
              <a:t>prestroga,</a:t>
            </a:r>
            <a:endParaRPr lang="hr-HR" sz="2400" dirty="0" smtClean="0"/>
          </a:p>
          <a:p>
            <a:r>
              <a:rPr lang="hr-HR" sz="2400" dirty="0" smtClean="0"/>
              <a:t>s</a:t>
            </a:r>
            <a:r>
              <a:rPr lang="hr-HR" sz="2400" dirty="0" smtClean="0"/>
              <a:t>igurno </a:t>
            </a:r>
            <a:r>
              <a:rPr lang="hr-HR" sz="2400" dirty="0" smtClean="0"/>
              <a:t>sam </a:t>
            </a:r>
            <a:r>
              <a:rPr lang="hr-HR" sz="2400" dirty="0" smtClean="0"/>
              <a:t>preblaga,</a:t>
            </a:r>
            <a:endParaRPr lang="hr-HR" sz="2400" dirty="0" smtClean="0"/>
          </a:p>
          <a:p>
            <a:r>
              <a:rPr lang="hr-HR" sz="2400" dirty="0" smtClean="0"/>
              <a:t>p</a:t>
            </a:r>
            <a:r>
              <a:rPr lang="hr-HR" sz="2400" dirty="0" smtClean="0"/>
              <a:t>ojma nemam,</a:t>
            </a:r>
          </a:p>
          <a:p>
            <a:pPr>
              <a:buNone/>
            </a:pPr>
            <a:r>
              <a:rPr lang="hr-HR" sz="2400" dirty="0" smtClean="0"/>
              <a:t>Zaključak:</a:t>
            </a:r>
          </a:p>
          <a:p>
            <a:r>
              <a:rPr lang="hr-HR" sz="2400" dirty="0" smtClean="0"/>
              <a:t>prestajem komunicirati s njim/njom</a:t>
            </a:r>
            <a:r>
              <a:rPr lang="hr-HR" sz="2400" dirty="0" smtClean="0"/>
              <a:t> … </a:t>
            </a:r>
            <a:r>
              <a:rPr lang="hr-HR" sz="2400" dirty="0" smtClean="0">
                <a:sym typeface="Wingdings" pitchFamily="2" charset="2"/>
              </a:rPr>
              <a:t></a:t>
            </a:r>
            <a:r>
              <a:rPr lang="hr-HR" sz="2400" dirty="0" smtClean="0"/>
              <a:t>                             </a:t>
            </a:r>
          </a:p>
          <a:p>
            <a:pPr>
              <a:buNone/>
            </a:pPr>
            <a:r>
              <a:rPr lang="hr-HR" sz="2400" dirty="0" smtClean="0"/>
              <a:t> </a:t>
            </a:r>
            <a:endParaRPr lang="hr-H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Ljudske potrebe su:</a:t>
            </a:r>
            <a:br>
              <a:rPr lang="hr-HR" dirty="0" smtClean="0"/>
            </a:br>
            <a:r>
              <a:rPr lang="hr-HR" sz="3100" dirty="0" smtClean="0"/>
              <a:t>(ljudska prava)</a:t>
            </a:r>
            <a:endParaRPr lang="hr-HR" sz="31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b="1" dirty="0" smtClean="0"/>
              <a:t>Fiziološke-biološke: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3300" dirty="0" smtClean="0"/>
              <a:t>Disati, </a:t>
            </a:r>
            <a:r>
              <a:rPr lang="hr-HR" sz="3300" dirty="0" smtClean="0"/>
              <a:t>jesti</a:t>
            </a:r>
            <a:r>
              <a:rPr lang="hr-HR" sz="3300" dirty="0" smtClean="0"/>
              <a:t>, piti, </a:t>
            </a:r>
            <a:r>
              <a:rPr lang="hr-HR" sz="3300" dirty="0" smtClean="0"/>
              <a:t>                               - </a:t>
            </a:r>
            <a:r>
              <a:rPr lang="hr-HR" sz="3300" u="sng" dirty="0" smtClean="0"/>
              <a:t>FIZIČKO ZDRAVLJE</a:t>
            </a:r>
            <a:endParaRPr lang="hr-HR" sz="3300" u="sng" dirty="0" smtClean="0"/>
          </a:p>
          <a:p>
            <a:pPr>
              <a:buNone/>
            </a:pPr>
            <a:r>
              <a:rPr lang="hr-HR" sz="3300" dirty="0" smtClean="0"/>
              <a:t>odmarati </a:t>
            </a:r>
            <a:r>
              <a:rPr lang="hr-HR" sz="3300" dirty="0" smtClean="0"/>
              <a:t>se…</a:t>
            </a:r>
            <a:endParaRPr lang="hr-HR" sz="3300" dirty="0" smtClean="0"/>
          </a:p>
          <a:p>
            <a:pPr>
              <a:buNone/>
            </a:pPr>
            <a:r>
              <a:rPr lang="hr-HR" b="1" dirty="0" smtClean="0"/>
              <a:t>                                          </a:t>
            </a:r>
          </a:p>
          <a:p>
            <a:pPr>
              <a:buNone/>
            </a:pPr>
            <a:r>
              <a:rPr lang="hr-HR" b="1" dirty="0" smtClean="0"/>
              <a:t>Psihološke- emocionalne potrebe: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sz="3300" dirty="0" smtClean="0"/>
              <a:t>Ljubav, pripadanje,                         - </a:t>
            </a:r>
            <a:r>
              <a:rPr lang="hr-HR" sz="3300" u="sng" dirty="0" smtClean="0"/>
              <a:t>MENTALNO ZDRAVLJE </a:t>
            </a:r>
          </a:p>
          <a:p>
            <a:pPr>
              <a:buNone/>
            </a:pPr>
            <a:r>
              <a:rPr lang="hr-HR" sz="3300" dirty="0" smtClean="0"/>
              <a:t>poštovanje (samopoštovanje),</a:t>
            </a:r>
          </a:p>
          <a:p>
            <a:pPr>
              <a:buNone/>
            </a:pPr>
            <a:r>
              <a:rPr lang="hr-HR" sz="3300" dirty="0" smtClean="0"/>
              <a:t>zabava i </a:t>
            </a:r>
          </a:p>
          <a:p>
            <a:pPr>
              <a:buNone/>
            </a:pPr>
            <a:r>
              <a:rPr lang="hr-HR" sz="3300" dirty="0" smtClean="0"/>
              <a:t>sloboda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Mudri o odgoju…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hr-HR" sz="8600" b="1" dirty="0"/>
              <a:t>Jon </a:t>
            </a:r>
            <a:r>
              <a:rPr lang="hr-HR" sz="8600" b="1" dirty="0" err="1"/>
              <a:t>Kabat</a:t>
            </a:r>
            <a:r>
              <a:rPr lang="hr-HR" sz="8600" b="1" dirty="0"/>
              <a:t> – </a:t>
            </a:r>
            <a:r>
              <a:rPr lang="hr-HR" sz="8600" b="1" dirty="0" err="1"/>
              <a:t>Zinn</a:t>
            </a:r>
            <a:r>
              <a:rPr lang="hr-HR" sz="8600" b="1" dirty="0"/>
              <a:t>:</a:t>
            </a:r>
            <a:endParaRPr lang="hr-HR" sz="8600" dirty="0"/>
          </a:p>
          <a:p>
            <a:pPr>
              <a:buNone/>
            </a:pPr>
            <a:r>
              <a:rPr lang="hr-HR" sz="8600" dirty="0"/>
              <a:t> </a:t>
            </a:r>
          </a:p>
          <a:p>
            <a:pPr>
              <a:buNone/>
            </a:pPr>
            <a:r>
              <a:rPr lang="hr-HR" sz="9600" dirty="0" smtClean="0"/>
              <a:t>„   Odgoj </a:t>
            </a:r>
            <a:r>
              <a:rPr lang="hr-HR" sz="9600" dirty="0"/>
              <a:t>je posao za desetoro ljudi koje obavljaju jedna ili dvije osobe, </a:t>
            </a:r>
            <a:r>
              <a:rPr lang="hr-HR" sz="9600" dirty="0" smtClean="0"/>
              <a:t>bez upute </a:t>
            </a:r>
            <a:r>
              <a:rPr lang="hr-HR" sz="9600" dirty="0"/>
              <a:t>kako se to radi pod neprekidnim pritiskom, 24 sata dnevno, </a:t>
            </a:r>
            <a:r>
              <a:rPr lang="hr-HR" sz="9600" dirty="0" smtClean="0"/>
              <a:t>bez povratne </a:t>
            </a:r>
            <a:r>
              <a:rPr lang="hr-HR" sz="9600" dirty="0"/>
              <a:t>informacije rade li to kako treba“.</a:t>
            </a:r>
          </a:p>
          <a:p>
            <a:pPr>
              <a:buNone/>
            </a:pPr>
            <a:r>
              <a:rPr lang="hr-HR" sz="9600" b="1" dirty="0"/>
              <a:t> </a:t>
            </a:r>
            <a:endParaRPr lang="hr-HR" sz="9600" b="1" dirty="0" smtClean="0"/>
          </a:p>
          <a:p>
            <a:pPr>
              <a:buNone/>
            </a:pPr>
            <a:endParaRPr lang="hr-HR" sz="8600" dirty="0"/>
          </a:p>
          <a:p>
            <a:pPr>
              <a:buNone/>
            </a:pPr>
            <a:r>
              <a:rPr lang="hr-HR" sz="8600" b="1" dirty="0"/>
              <a:t>I. Filipović:</a:t>
            </a:r>
            <a:endParaRPr lang="hr-HR" sz="8600" dirty="0"/>
          </a:p>
          <a:p>
            <a:pPr>
              <a:buNone/>
            </a:pPr>
            <a:r>
              <a:rPr lang="hr-HR" sz="8600" dirty="0"/>
              <a:t> </a:t>
            </a:r>
          </a:p>
          <a:p>
            <a:pPr>
              <a:buNone/>
            </a:pPr>
            <a:r>
              <a:rPr lang="hr-HR" sz="9600" dirty="0" smtClean="0"/>
              <a:t>“ Odgoj </a:t>
            </a:r>
            <a:r>
              <a:rPr lang="hr-HR" sz="9600" dirty="0"/>
              <a:t>je osposobljavanje djeteta za samostalni </a:t>
            </a:r>
            <a:r>
              <a:rPr lang="hr-HR" sz="9600" dirty="0" smtClean="0"/>
              <a:t>život, </a:t>
            </a:r>
            <a:r>
              <a:rPr lang="hr-HR" sz="9600" dirty="0"/>
              <a:t>proces u </a:t>
            </a:r>
            <a:endParaRPr lang="hr-HR" sz="9600" dirty="0" smtClean="0"/>
          </a:p>
          <a:p>
            <a:pPr>
              <a:buNone/>
            </a:pPr>
            <a:r>
              <a:rPr lang="hr-HR" sz="9600" dirty="0" smtClean="0"/>
              <a:t>   kojem </a:t>
            </a:r>
            <a:r>
              <a:rPr lang="hr-HR" sz="9600" dirty="0"/>
              <a:t>vodimo dijete od </a:t>
            </a:r>
            <a:r>
              <a:rPr lang="hr-HR" sz="9600" dirty="0" smtClean="0"/>
              <a:t>potpune bespomoćnosti do </a:t>
            </a:r>
          </a:p>
          <a:p>
            <a:pPr>
              <a:buNone/>
            </a:pPr>
            <a:r>
              <a:rPr lang="hr-HR" sz="9600" dirty="0" smtClean="0"/>
              <a:t>    samostalnosti”.</a:t>
            </a:r>
            <a:endParaRPr lang="hr-HR" sz="9600" dirty="0"/>
          </a:p>
          <a:p>
            <a:pPr>
              <a:buNone/>
            </a:pPr>
            <a:r>
              <a:rPr lang="hr-HR" sz="8600" dirty="0"/>
              <a:t> 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b="1" dirty="0"/>
              <a:t>W</a:t>
            </a:r>
            <a:r>
              <a:rPr lang="hr-HR" b="1" dirty="0" smtClean="0"/>
              <a:t>. </a:t>
            </a:r>
            <a:r>
              <a:rPr lang="hr-HR" b="1" dirty="0" err="1" smtClean="0"/>
              <a:t>Glasser</a:t>
            </a:r>
            <a:r>
              <a:rPr lang="hr-HR" b="1" dirty="0"/>
              <a:t>.</a:t>
            </a:r>
            <a:endParaRPr lang="hr-HR" dirty="0"/>
          </a:p>
          <a:p>
            <a:pPr>
              <a:buNone/>
            </a:pPr>
            <a:r>
              <a:rPr lang="hr-HR" dirty="0"/>
              <a:t> </a:t>
            </a:r>
          </a:p>
          <a:p>
            <a:r>
              <a:rPr lang="hr-HR" sz="3100" dirty="0"/>
              <a:t>Odgoj je nastojanje da dijete poučimo kako da </a:t>
            </a:r>
            <a:r>
              <a:rPr lang="hr-HR" sz="3100" dirty="0" smtClean="0"/>
              <a:t>zadovolji svoje potrebe na društveno prihvatljiv način, ne </a:t>
            </a:r>
            <a:r>
              <a:rPr lang="hr-HR" sz="3100" dirty="0"/>
              <a:t>ometajući pri tome drugu osobu </a:t>
            </a:r>
            <a:r>
              <a:rPr lang="hr-HR" sz="3100" dirty="0" smtClean="0"/>
              <a:t>da zadovolji </a:t>
            </a:r>
            <a:r>
              <a:rPr lang="hr-HR" sz="3100" dirty="0"/>
              <a:t>svoje potrebe i da nauči da sve što radimo </a:t>
            </a:r>
            <a:endParaRPr lang="hr-HR" sz="3100" dirty="0" smtClean="0"/>
          </a:p>
          <a:p>
            <a:pPr>
              <a:buNone/>
            </a:pPr>
            <a:endParaRPr lang="hr-HR" sz="3000" dirty="0" smtClean="0"/>
          </a:p>
          <a:p>
            <a:pPr algn="ctr">
              <a:buNone/>
            </a:pPr>
            <a:r>
              <a:rPr lang="hr-HR" sz="3000" dirty="0" smtClean="0"/>
              <a:t>     </a:t>
            </a:r>
            <a:r>
              <a:rPr lang="hr-HR" sz="3600" dirty="0" smtClean="0"/>
              <a:t>MI</a:t>
            </a:r>
            <a:r>
              <a:rPr lang="hr-HR" sz="3000" dirty="0" smtClean="0"/>
              <a:t> </a:t>
            </a:r>
            <a:r>
              <a:rPr lang="hr-HR" sz="3600" dirty="0" smtClean="0"/>
              <a:t>BIRAMO </a:t>
            </a:r>
            <a:r>
              <a:rPr lang="hr-HR" sz="3600" dirty="0"/>
              <a:t>RADITI I DA ZA </a:t>
            </a:r>
            <a:r>
              <a:rPr lang="hr-HR" sz="3600" dirty="0" smtClean="0"/>
              <a:t>NAŠE IZBORE SNOSIMO </a:t>
            </a:r>
            <a:endParaRPr lang="hr-HR" sz="3600" dirty="0" smtClean="0"/>
          </a:p>
          <a:p>
            <a:pPr algn="ctr">
              <a:buNone/>
            </a:pPr>
            <a:r>
              <a:rPr lang="hr-HR" sz="3600" dirty="0" smtClean="0"/>
              <a:t>      + </a:t>
            </a:r>
            <a:r>
              <a:rPr lang="hr-HR" sz="3600" dirty="0"/>
              <a:t>ILI – </a:t>
            </a:r>
            <a:r>
              <a:rPr lang="hr-HR" sz="3600" dirty="0" smtClean="0"/>
              <a:t>POSLJEDICE…</a:t>
            </a:r>
            <a:endParaRPr lang="hr-HR" sz="3600" dirty="0" smtClean="0"/>
          </a:p>
          <a:p>
            <a:pPr>
              <a:buNone/>
            </a:pPr>
            <a:endParaRPr lang="hr-HR" sz="3000" dirty="0"/>
          </a:p>
          <a:p>
            <a:pPr>
              <a:buNone/>
            </a:pPr>
            <a:r>
              <a:rPr lang="hr-HR" sz="3000" b="1" dirty="0"/>
              <a:t> </a:t>
            </a:r>
            <a:endParaRPr lang="hr-HR" sz="3000" dirty="0"/>
          </a:p>
          <a:p>
            <a:pPr>
              <a:buNone/>
            </a:pPr>
            <a:r>
              <a:rPr lang="hr-HR" b="1" dirty="0"/>
              <a:t> 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se to dogodilo s odgojem?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              Dobar </a:t>
            </a:r>
            <a:r>
              <a:rPr lang="hr-HR" dirty="0" smtClean="0"/>
              <a:t>roditelj - dobro dijete?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                Loš </a:t>
            </a:r>
            <a:r>
              <a:rPr lang="hr-HR" dirty="0" smtClean="0"/>
              <a:t>roditelj – loše dijete?</a:t>
            </a:r>
            <a:endParaRPr lang="hr-HR" dirty="0"/>
          </a:p>
        </p:txBody>
      </p:sp>
      <p:pic>
        <p:nvPicPr>
          <p:cNvPr id="28674" name="Picture 2" descr="Slikovni rezultat za roditelji dje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276872"/>
            <a:ext cx="3384376" cy="3060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Loš roditelj - </a:t>
            </a:r>
            <a:r>
              <a:rPr lang="hr-HR" b="1" dirty="0" smtClean="0"/>
              <a:t> </a:t>
            </a:r>
            <a:r>
              <a:rPr lang="hr-HR" b="1" dirty="0" smtClean="0"/>
              <a:t>loš </a:t>
            </a:r>
            <a:r>
              <a:rPr lang="hr-HR" b="1" dirty="0" smtClean="0"/>
              <a:t>odgoj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hr-HR" dirty="0"/>
          </a:p>
          <a:p>
            <a:r>
              <a:rPr lang="hr-HR" dirty="0" smtClean="0"/>
              <a:t>Češće </a:t>
            </a:r>
            <a:r>
              <a:rPr lang="hr-HR" dirty="0"/>
              <a:t>donosi odluke prema trenutačnom raspoloženju, a ne </a:t>
            </a:r>
            <a:r>
              <a:rPr lang="hr-HR" dirty="0" smtClean="0"/>
              <a:t>prema ponašanju </a:t>
            </a:r>
            <a:r>
              <a:rPr lang="hr-HR" dirty="0"/>
              <a:t>djeteta i unaprijed utvrđenim </a:t>
            </a:r>
            <a:r>
              <a:rPr lang="hr-HR" dirty="0" smtClean="0"/>
              <a:t>pravilima.</a:t>
            </a:r>
            <a:endParaRPr lang="hr-HR" dirty="0"/>
          </a:p>
          <a:p>
            <a:r>
              <a:rPr lang="hr-HR" dirty="0" smtClean="0"/>
              <a:t>Viče </a:t>
            </a:r>
            <a:r>
              <a:rPr lang="hr-HR" dirty="0"/>
              <a:t>i svađa se s </a:t>
            </a:r>
            <a:r>
              <a:rPr lang="hr-HR" dirty="0" smtClean="0"/>
              <a:t>djetetom.</a:t>
            </a:r>
            <a:endParaRPr lang="hr-HR" dirty="0"/>
          </a:p>
          <a:p>
            <a:r>
              <a:rPr lang="hr-HR" dirty="0" smtClean="0"/>
              <a:t>Nestrpljiv </a:t>
            </a:r>
            <a:r>
              <a:rPr lang="hr-HR" dirty="0" smtClean="0"/>
              <a:t>je.</a:t>
            </a:r>
            <a:endParaRPr lang="hr-HR" dirty="0"/>
          </a:p>
          <a:p>
            <a:r>
              <a:rPr lang="hr-HR" dirty="0" smtClean="0"/>
              <a:t>Dopušta </a:t>
            </a:r>
            <a:r>
              <a:rPr lang="hr-HR" dirty="0"/>
              <a:t>djetetu da njime </a:t>
            </a:r>
            <a:r>
              <a:rPr lang="hr-HR" dirty="0" smtClean="0"/>
              <a:t>manipulira.</a:t>
            </a:r>
            <a:endParaRPr lang="hr-HR" dirty="0"/>
          </a:p>
          <a:p>
            <a:r>
              <a:rPr lang="hr-HR" dirty="0" smtClean="0"/>
              <a:t>Bori </a:t>
            </a:r>
            <a:r>
              <a:rPr lang="hr-HR" dirty="0"/>
              <a:t>se s djetetom za </a:t>
            </a:r>
            <a:r>
              <a:rPr lang="hr-HR" dirty="0" smtClean="0"/>
              <a:t>moć.</a:t>
            </a:r>
            <a:endParaRPr lang="hr-HR" dirty="0"/>
          </a:p>
          <a:p>
            <a:r>
              <a:rPr lang="hr-HR" dirty="0" smtClean="0"/>
              <a:t>Ne </a:t>
            </a:r>
            <a:r>
              <a:rPr lang="hr-HR" dirty="0"/>
              <a:t>prepoznaje kada i kako se treba </a:t>
            </a:r>
            <a:r>
              <a:rPr lang="hr-HR" dirty="0" smtClean="0"/>
              <a:t>uključiti.</a:t>
            </a:r>
            <a:endParaRPr lang="hr-HR" dirty="0"/>
          </a:p>
          <a:p>
            <a:pPr>
              <a:buNone/>
            </a:pPr>
            <a:r>
              <a:rPr lang="hr-HR" b="1" dirty="0"/>
              <a:t> 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/>
              <a:t/>
            </a:r>
            <a:br>
              <a:rPr lang="hr-HR" sz="3100" b="1" dirty="0" smtClean="0"/>
            </a:br>
            <a:r>
              <a:rPr lang="hr-HR" sz="4000" b="1" dirty="0" smtClean="0"/>
              <a:t>Loši </a:t>
            </a:r>
            <a:r>
              <a:rPr lang="hr-HR" sz="4000" b="1" dirty="0" smtClean="0"/>
              <a:t>postupci </a:t>
            </a:r>
            <a:r>
              <a:rPr lang="hr-HR" sz="4000" b="1" dirty="0" smtClean="0"/>
              <a:t>- loš odnos</a:t>
            </a:r>
            <a:r>
              <a:rPr lang="hr-HR" sz="4200" b="1" dirty="0" smtClean="0"/>
              <a:t/>
            </a:r>
            <a:br>
              <a:rPr lang="hr-HR" sz="4200" b="1" dirty="0" smtClean="0"/>
            </a:b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b="1" dirty="0"/>
              <a:t> </a:t>
            </a:r>
            <a:r>
              <a:rPr lang="hr-HR" dirty="0"/>
              <a:t> </a:t>
            </a:r>
          </a:p>
          <a:p>
            <a:pPr>
              <a:buNone/>
            </a:pPr>
            <a:r>
              <a:rPr lang="hr-HR" dirty="0"/>
              <a:t> </a:t>
            </a:r>
          </a:p>
          <a:p>
            <a:pPr lvl="0"/>
            <a:r>
              <a:rPr lang="hr-HR" dirty="0" smtClean="0"/>
              <a:t> Kritiziranje</a:t>
            </a:r>
            <a:endParaRPr lang="hr-HR" dirty="0"/>
          </a:p>
          <a:p>
            <a:pPr lvl="0"/>
            <a:r>
              <a:rPr lang="hr-HR" dirty="0"/>
              <a:t> Okrivljavanje</a:t>
            </a:r>
          </a:p>
          <a:p>
            <a:pPr lvl="0"/>
            <a:r>
              <a:rPr lang="hr-HR" dirty="0"/>
              <a:t> Prijetnja</a:t>
            </a:r>
          </a:p>
          <a:p>
            <a:pPr lvl="0"/>
            <a:r>
              <a:rPr lang="hr-HR" dirty="0"/>
              <a:t> </a:t>
            </a:r>
            <a:r>
              <a:rPr lang="hr-HR" dirty="0" smtClean="0"/>
              <a:t>Kažnjavanje</a:t>
            </a:r>
            <a:endParaRPr lang="hr-HR" dirty="0"/>
          </a:p>
          <a:p>
            <a:pPr lvl="0"/>
            <a:r>
              <a:rPr lang="hr-HR" dirty="0"/>
              <a:t> Potkupljivanje</a:t>
            </a:r>
          </a:p>
          <a:p>
            <a:pPr lvl="0"/>
            <a:r>
              <a:rPr lang="hr-HR" dirty="0"/>
              <a:t> Žaljenje</a:t>
            </a:r>
          </a:p>
          <a:p>
            <a:pPr lvl="0"/>
            <a:r>
              <a:rPr lang="hr-HR" dirty="0"/>
              <a:t> Prigovaranje</a:t>
            </a:r>
          </a:p>
          <a:p>
            <a:endParaRPr lang="hr-HR" dirty="0"/>
          </a:p>
        </p:txBody>
      </p:sp>
      <p:pic>
        <p:nvPicPr>
          <p:cNvPr id="10242" name="Picture 2" descr="Slikovni rezultat za roditelji dje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140968"/>
            <a:ext cx="3456384" cy="23679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454</Words>
  <Application>Microsoft Office PowerPoint</Application>
  <PresentationFormat>Prikaz na zaslonu (4:3)</PresentationFormat>
  <Paragraphs>173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1" baseType="lpstr">
      <vt:lpstr>Office tema</vt:lpstr>
      <vt:lpstr>Kako natjerati adolescenta da uči?</vt:lpstr>
      <vt:lpstr>Nemoguća misija!? </vt:lpstr>
      <vt:lpstr>Odgojne metode poticanja?</vt:lpstr>
      <vt:lpstr>Ljudske potrebe su: (ljudska prava)</vt:lpstr>
      <vt:lpstr>Mudri o odgoju…</vt:lpstr>
      <vt:lpstr>Slajd 6</vt:lpstr>
      <vt:lpstr>Što se to dogodilo s odgojem?</vt:lpstr>
      <vt:lpstr>Loš roditelj -  loš odgoj </vt:lpstr>
      <vt:lpstr> Loši postupci - loš odnos </vt:lpstr>
      <vt:lpstr>Ima li tu pobjednika?</vt:lpstr>
      <vt:lpstr>Rezultat ubojitih ponašanja</vt:lpstr>
      <vt:lpstr>Dobar roditelj - dobar odnos s djetetom? </vt:lpstr>
      <vt:lpstr> 2. Dobri postupci – dobar odnos</vt:lpstr>
      <vt:lpstr> Kako dijete naučiti zadovoljiti svoje potrebe?    LJ  P,SP  Z   S </vt:lpstr>
      <vt:lpstr>Da se voli i da ga drugi vole (LJ) </vt:lpstr>
      <vt:lpstr> Da se poštuje i da ga drugi poštuju – (P,SP) </vt:lpstr>
      <vt:lpstr>Da se zabavlja (Z) </vt:lpstr>
      <vt:lpstr>Da zna biti slobodno (S) </vt:lpstr>
      <vt:lpstr>Nemoguća misija!? 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 natjerati adolescenta da uči?</dc:title>
  <dc:creator>MedPu</dc:creator>
  <cp:lastModifiedBy>MedPu</cp:lastModifiedBy>
  <cp:revision>26</cp:revision>
  <dcterms:created xsi:type="dcterms:W3CDTF">2014-12-03T13:59:33Z</dcterms:created>
  <dcterms:modified xsi:type="dcterms:W3CDTF">2016-11-14T12:45:34Z</dcterms:modified>
</cp:coreProperties>
</file>