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265" r:id="rId3"/>
    <p:sldId id="268" r:id="rId4"/>
    <p:sldId id="263" r:id="rId5"/>
    <p:sldId id="257" r:id="rId6"/>
    <p:sldId id="258" r:id="rId7"/>
    <p:sldId id="264" r:id="rId8"/>
    <p:sldId id="260" r:id="rId9"/>
    <p:sldId id="261" r:id="rId10"/>
    <p:sldId id="284" r:id="rId11"/>
    <p:sldId id="270" r:id="rId12"/>
    <p:sldId id="276" r:id="rId13"/>
    <p:sldId id="277" r:id="rId14"/>
    <p:sldId id="278" r:id="rId15"/>
    <p:sldId id="279" r:id="rId16"/>
    <p:sldId id="280" r:id="rId17"/>
    <p:sldId id="282" r:id="rId18"/>
    <p:sldId id="285" r:id="rId19"/>
    <p:sldId id="287" r:id="rId20"/>
    <p:sldId id="286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4.6119715291725115E-2"/>
          <c:y val="5.3231958390522277E-2"/>
          <c:w val="0.87422071418704261"/>
          <c:h val="0.88420125927908599"/>
        </c:manualLayout>
      </c:layout>
      <c:barChart>
        <c:barDir val="col"/>
        <c:grouping val="clustered"/>
        <c:ser>
          <c:idx val="0"/>
          <c:order val="0"/>
          <c:tx>
            <c:strRef>
              <c:f>'List1'!$A$2</c:f>
              <c:strCache>
                <c:ptCount val="1"/>
                <c:pt idx="0">
                  <c:v>Ravnatelj</c:v>
                </c:pt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'List1'!$B$2:$F$2</c:f>
              <c:numCache>
                <c:formatCode>0%</c:formatCode>
                <c:ptCount val="5"/>
                <c:pt idx="0">
                  <c:v>0.1</c:v>
                </c:pt>
                <c:pt idx="1">
                  <c:v>0</c:v>
                </c:pt>
                <c:pt idx="2">
                  <c:v>5.0000000000000024E-2</c:v>
                </c:pt>
                <c:pt idx="3">
                  <c:v>0.1</c:v>
                </c:pt>
                <c:pt idx="4">
                  <c:v>0.15000000000000013</c:v>
                </c:pt>
              </c:numCache>
            </c:numRef>
          </c:val>
        </c:ser>
        <c:ser>
          <c:idx val="1"/>
          <c:order val="1"/>
          <c:tx>
            <c:strRef>
              <c:f>'List1'!$A$3</c:f>
              <c:strCache>
                <c:ptCount val="1"/>
                <c:pt idx="0">
                  <c:v>Razrednik</c:v>
                </c:pt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'List1'!$B$3:$F$3</c:f>
              <c:numCache>
                <c:formatCode>0%</c:formatCode>
                <c:ptCount val="5"/>
                <c:pt idx="0">
                  <c:v>0</c:v>
                </c:pt>
                <c:pt idx="1">
                  <c:v>5.0000000000000024E-2</c:v>
                </c:pt>
                <c:pt idx="2">
                  <c:v>0</c:v>
                </c:pt>
                <c:pt idx="3">
                  <c:v>5.0000000000000024E-2</c:v>
                </c:pt>
                <c:pt idx="4">
                  <c:v>0.2</c:v>
                </c:pt>
              </c:numCache>
            </c:numRef>
          </c:val>
        </c:ser>
        <c:ser>
          <c:idx val="2"/>
          <c:order val="2"/>
          <c:tx>
            <c:strRef>
              <c:f>'List1'!$A$4</c:f>
              <c:strCache>
                <c:ptCount val="1"/>
                <c:pt idx="0">
                  <c:v>Nastavnik</c:v>
                </c:pt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'List1'!$B$4:$F$4</c:f>
              <c:numCache>
                <c:formatCode>0%</c:formatCode>
                <c:ptCount val="5"/>
                <c:pt idx="0">
                  <c:v>0.9</c:v>
                </c:pt>
                <c:pt idx="1">
                  <c:v>0.45</c:v>
                </c:pt>
                <c:pt idx="2">
                  <c:v>0</c:v>
                </c:pt>
                <c:pt idx="3">
                  <c:v>0.1</c:v>
                </c:pt>
                <c:pt idx="4">
                  <c:v>0.30000000000000027</c:v>
                </c:pt>
              </c:numCache>
            </c:numRef>
          </c:val>
        </c:ser>
        <c:ser>
          <c:idx val="3"/>
          <c:order val="3"/>
          <c:tx>
            <c:strRef>
              <c:f>'List1'!$A$5</c:f>
              <c:strCache>
                <c:ptCount val="1"/>
                <c:pt idx="0">
                  <c:v>Pedagog</c:v>
                </c:pt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'List1'!$B$5:$F$5</c:f>
              <c:numCache>
                <c:formatCode>0%</c:formatCode>
                <c:ptCount val="5"/>
                <c:pt idx="0">
                  <c:v>0</c:v>
                </c:pt>
                <c:pt idx="1">
                  <c:v>0.1</c:v>
                </c:pt>
                <c:pt idx="2">
                  <c:v>5.0000000000000024E-2</c:v>
                </c:pt>
                <c:pt idx="3">
                  <c:v>0.35000000000000026</c:v>
                </c:pt>
                <c:pt idx="4">
                  <c:v>0.1</c:v>
                </c:pt>
              </c:numCache>
            </c:numRef>
          </c:val>
        </c:ser>
        <c:ser>
          <c:idx val="4"/>
          <c:order val="4"/>
          <c:tx>
            <c:strRef>
              <c:f>'List1'!$A$6</c:f>
              <c:strCache>
                <c:ptCount val="1"/>
                <c:pt idx="0">
                  <c:v>Voditelj s.v.</c:v>
                </c:pt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'List1'!$B$6:$F$6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5.0000000000000024E-2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'List1'!$A$7</c:f>
              <c:strCache>
                <c:ptCount val="1"/>
                <c:pt idx="0">
                  <c:v>Roditelj</c:v>
                </c:pt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'List1'!$B$7:$F$7</c:f>
              <c:numCache>
                <c:formatCode>0%</c:formatCode>
                <c:ptCount val="5"/>
                <c:pt idx="0">
                  <c:v>0</c:v>
                </c:pt>
                <c:pt idx="1">
                  <c:v>0.25</c:v>
                </c:pt>
                <c:pt idx="2">
                  <c:v>0.2</c:v>
                </c:pt>
                <c:pt idx="3">
                  <c:v>0.2</c:v>
                </c:pt>
                <c:pt idx="4">
                  <c:v>5.0000000000000024E-2</c:v>
                </c:pt>
              </c:numCache>
            </c:numRef>
          </c:val>
        </c:ser>
        <c:ser>
          <c:idx val="6"/>
          <c:order val="6"/>
          <c:tx>
            <c:strRef>
              <c:f>'List1'!$A$8</c:f>
              <c:strCache>
                <c:ptCount val="1"/>
                <c:pt idx="0">
                  <c:v>Učenik</c:v>
                </c:pt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'List1'!$B$8:$F$8</c:f>
              <c:numCache>
                <c:formatCode>0%</c:formatCode>
                <c:ptCount val="5"/>
                <c:pt idx="0">
                  <c:v>5.0000000000000024E-2</c:v>
                </c:pt>
                <c:pt idx="1">
                  <c:v>0.30000000000000027</c:v>
                </c:pt>
                <c:pt idx="2">
                  <c:v>0.75000000000000056</c:v>
                </c:pt>
                <c:pt idx="3">
                  <c:v>0.2</c:v>
                </c:pt>
                <c:pt idx="4">
                  <c:v>0.15000000000000013</c:v>
                </c:pt>
              </c:numCache>
            </c:numRef>
          </c:val>
        </c:ser>
        <c:ser>
          <c:idx val="7"/>
          <c:order val="7"/>
          <c:tx>
            <c:strRef>
              <c:f>'List1'!$A$9</c:f>
              <c:strCache>
                <c:ptCount val="1"/>
              </c:strCache>
            </c:strRef>
          </c:tx>
          <c:cat>
            <c:strRef>
              <c:f>'List1'!$B$1:$F$1</c:f>
              <c:strCache>
                <c:ptCount val="5"/>
                <c:pt idx="0">
                  <c:v>Motivacija </c:v>
                </c:pt>
                <c:pt idx="1">
                  <c:v>Postignuća učenika</c:v>
                </c:pt>
                <c:pt idx="2">
                  <c:v>N. izostanci</c:v>
                </c:pt>
                <c:pt idx="3">
                  <c:v>Odgojno područje</c:v>
                </c:pt>
                <c:pt idx="4">
                  <c:v>Radna etika </c:v>
                </c:pt>
              </c:strCache>
            </c:strRef>
          </c:cat>
          <c:val>
            <c:numRef>
              <c:f>'List1'!$B$9:$F$9</c:f>
              <c:numCache>
                <c:formatCode>General</c:formatCode>
                <c:ptCount val="5"/>
              </c:numCache>
            </c:numRef>
          </c:val>
        </c:ser>
        <c:axId val="98710656"/>
        <c:axId val="98712192"/>
      </c:barChart>
      <c:catAx>
        <c:axId val="98710656"/>
        <c:scaling>
          <c:orientation val="minMax"/>
        </c:scaling>
        <c:axPos val="b"/>
        <c:tickLblPos val="nextTo"/>
        <c:crossAx val="98712192"/>
        <c:crosses val="autoZero"/>
        <c:auto val="1"/>
        <c:lblAlgn val="ctr"/>
        <c:lblOffset val="100"/>
      </c:catAx>
      <c:valAx>
        <c:axId val="98712192"/>
        <c:scaling>
          <c:orientation val="minMax"/>
        </c:scaling>
        <c:axPos val="l"/>
        <c:majorGridlines/>
        <c:numFmt formatCode="0%" sourceLinked="1"/>
        <c:tickLblPos val="nextTo"/>
        <c:crossAx val="98710656"/>
        <c:crosses val="autoZero"/>
        <c:crossBetween val="between"/>
      </c:valAx>
    </c:plotArea>
    <c:legend>
      <c:legendPos val="r"/>
      <c:legendEntry>
        <c:idx val="7"/>
        <c:delete val="1"/>
      </c:legendEntry>
      <c:layout>
        <c:manualLayout>
          <c:xMode val="edge"/>
          <c:yMode val="edge"/>
          <c:x val="0.84906706153837863"/>
          <c:y val="4.5298930686825918E-3"/>
          <c:w val="0.14043342214344037"/>
          <c:h val="0.61499017148503643"/>
        </c:manualLayout>
      </c:layout>
      <c:txPr>
        <a:bodyPr/>
        <a:lstStyle/>
        <a:p>
          <a:pPr>
            <a:defRPr sz="1600"/>
          </a:pPr>
          <a:endParaRPr lang="sr-Latn-C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5.1027510450082629E-2"/>
          <c:y val="3.1154032854444458E-2"/>
          <c:w val="0.82445853990473406"/>
          <c:h val="0.89855020909362249"/>
        </c:manualLayout>
      </c:layout>
      <c:barChart>
        <c:barDir val="col"/>
        <c:grouping val="clustered"/>
        <c:ser>
          <c:idx val="0"/>
          <c:order val="0"/>
          <c:tx>
            <c:strRef>
              <c:f>'List1'!$B$1</c:f>
              <c:strCache>
                <c:ptCount val="1"/>
                <c:pt idx="0">
                  <c:v>Ravnatelj</c:v>
                </c:pt>
              </c:strCache>
            </c:strRef>
          </c:tx>
          <c:cat>
            <c:strRef>
              <c:f>'List1'!$A$2:$A$6</c:f>
              <c:strCache>
                <c:ptCount val="5"/>
                <c:pt idx="0">
                  <c:v>Motivacija</c:v>
                </c:pt>
                <c:pt idx="1">
                  <c:v>Učen. postignuća</c:v>
                </c:pt>
                <c:pt idx="2">
                  <c:v>Neop. Izostanci</c:v>
                </c:pt>
                <c:pt idx="3">
                  <c:v>Odgojno podr.</c:v>
                </c:pt>
                <c:pt idx="4">
                  <c:v>Radna etika</c:v>
                </c:pt>
              </c:strCache>
            </c:strRef>
          </c:cat>
          <c:val>
            <c:numRef>
              <c:f>'List1'!$B$2:$B$6</c:f>
              <c:numCache>
                <c:formatCode>0%</c:formatCode>
                <c:ptCount val="5"/>
                <c:pt idx="0">
                  <c:v>0</c:v>
                </c:pt>
                <c:pt idx="1">
                  <c:v>7.0000000000000034E-2</c:v>
                </c:pt>
                <c:pt idx="2" formatCode="General">
                  <c:v>0</c:v>
                </c:pt>
                <c:pt idx="3">
                  <c:v>0.30000000000000027</c:v>
                </c:pt>
                <c:pt idx="4">
                  <c:v>3.0000000000000016E-2</c:v>
                </c:pt>
              </c:numCache>
            </c:numRef>
          </c:val>
        </c:ser>
        <c:ser>
          <c:idx val="1"/>
          <c:order val="1"/>
          <c:tx>
            <c:strRef>
              <c:f>'List1'!$C$1</c:f>
              <c:strCache>
                <c:ptCount val="1"/>
                <c:pt idx="0">
                  <c:v>Razrednik</c:v>
                </c:pt>
              </c:strCache>
            </c:strRef>
          </c:tx>
          <c:cat>
            <c:strRef>
              <c:f>'List1'!$A$2:$A$6</c:f>
              <c:strCache>
                <c:ptCount val="5"/>
                <c:pt idx="0">
                  <c:v>Motivacija</c:v>
                </c:pt>
                <c:pt idx="1">
                  <c:v>Učen. postignuća</c:v>
                </c:pt>
                <c:pt idx="2">
                  <c:v>Neop. Izostanci</c:v>
                </c:pt>
                <c:pt idx="3">
                  <c:v>Odgojno podr.</c:v>
                </c:pt>
                <c:pt idx="4">
                  <c:v>Radna etika</c:v>
                </c:pt>
              </c:strCache>
            </c:strRef>
          </c:cat>
          <c:val>
            <c:numRef>
              <c:f>'List1'!$C$2:$C$6</c:f>
              <c:numCache>
                <c:formatCode>General</c:formatCode>
                <c:ptCount val="5"/>
                <c:pt idx="0" formatCode="0%">
                  <c:v>0</c:v>
                </c:pt>
                <c:pt idx="1">
                  <c:v>0</c:v>
                </c:pt>
                <c:pt idx="2" formatCode="0%">
                  <c:v>0.17</c:v>
                </c:pt>
                <c:pt idx="3" formatCode="0%">
                  <c:v>7.0000000000000034E-2</c:v>
                </c:pt>
                <c:pt idx="4" formatCode="0%">
                  <c:v>0.1</c:v>
                </c:pt>
              </c:numCache>
            </c:numRef>
          </c:val>
        </c:ser>
        <c:ser>
          <c:idx val="2"/>
          <c:order val="2"/>
          <c:tx>
            <c:strRef>
              <c:f>'List1'!$D$1</c:f>
              <c:strCache>
                <c:ptCount val="1"/>
                <c:pt idx="0">
                  <c:v>Nastavnik</c:v>
                </c:pt>
              </c:strCache>
            </c:strRef>
          </c:tx>
          <c:cat>
            <c:strRef>
              <c:f>'List1'!$A$2:$A$6</c:f>
              <c:strCache>
                <c:ptCount val="5"/>
                <c:pt idx="0">
                  <c:v>Motivacija</c:v>
                </c:pt>
                <c:pt idx="1">
                  <c:v>Učen. postignuća</c:v>
                </c:pt>
                <c:pt idx="2">
                  <c:v>Neop. Izostanci</c:v>
                </c:pt>
                <c:pt idx="3">
                  <c:v>Odgojno podr.</c:v>
                </c:pt>
                <c:pt idx="4">
                  <c:v>Radna etika</c:v>
                </c:pt>
              </c:strCache>
            </c:strRef>
          </c:cat>
          <c:val>
            <c:numRef>
              <c:f>'List1'!$D$2:$D$6</c:f>
              <c:numCache>
                <c:formatCode>0%</c:formatCode>
                <c:ptCount val="5"/>
                <c:pt idx="0">
                  <c:v>0.4</c:v>
                </c:pt>
                <c:pt idx="1">
                  <c:v>0.26</c:v>
                </c:pt>
                <c:pt idx="2">
                  <c:v>0.1</c:v>
                </c:pt>
                <c:pt idx="3">
                  <c:v>0.2</c:v>
                </c:pt>
                <c:pt idx="4">
                  <c:v>0.26</c:v>
                </c:pt>
              </c:numCache>
            </c:numRef>
          </c:val>
        </c:ser>
        <c:ser>
          <c:idx val="3"/>
          <c:order val="3"/>
          <c:tx>
            <c:strRef>
              <c:f>'List1'!$E$1</c:f>
              <c:strCache>
                <c:ptCount val="1"/>
                <c:pt idx="0">
                  <c:v>Pedagog</c:v>
                </c:pt>
              </c:strCache>
            </c:strRef>
          </c:tx>
          <c:cat>
            <c:strRef>
              <c:f>'List1'!$A$2:$A$6</c:f>
              <c:strCache>
                <c:ptCount val="5"/>
                <c:pt idx="0">
                  <c:v>Motivacija</c:v>
                </c:pt>
                <c:pt idx="1">
                  <c:v>Učen. postignuća</c:v>
                </c:pt>
                <c:pt idx="2">
                  <c:v>Neop. Izostanci</c:v>
                </c:pt>
                <c:pt idx="3">
                  <c:v>Odgojno podr.</c:v>
                </c:pt>
                <c:pt idx="4">
                  <c:v>Radna etika</c:v>
                </c:pt>
              </c:strCache>
            </c:strRef>
          </c:cat>
          <c:val>
            <c:numRef>
              <c:f>'List1'!$E$2:$E$6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0%">
                  <c:v>0.1</c:v>
                </c:pt>
                <c:pt idx="4" formatCode="0%">
                  <c:v>3.0000000000000016E-2</c:v>
                </c:pt>
              </c:numCache>
            </c:numRef>
          </c:val>
        </c:ser>
        <c:ser>
          <c:idx val="4"/>
          <c:order val="4"/>
          <c:tx>
            <c:strRef>
              <c:f>'List1'!$F$1</c:f>
              <c:strCache>
                <c:ptCount val="1"/>
                <c:pt idx="0">
                  <c:v>Voditelj str.v.</c:v>
                </c:pt>
              </c:strCache>
            </c:strRef>
          </c:tx>
          <c:cat>
            <c:strRef>
              <c:f>'List1'!$A$2:$A$6</c:f>
              <c:strCache>
                <c:ptCount val="5"/>
                <c:pt idx="0">
                  <c:v>Motivacija</c:v>
                </c:pt>
                <c:pt idx="1">
                  <c:v>Učen. postignuća</c:v>
                </c:pt>
                <c:pt idx="2">
                  <c:v>Neop. Izostanci</c:v>
                </c:pt>
                <c:pt idx="3">
                  <c:v>Odgojno podr.</c:v>
                </c:pt>
                <c:pt idx="4">
                  <c:v>Radna etika</c:v>
                </c:pt>
              </c:strCache>
            </c:strRef>
          </c:cat>
          <c:val>
            <c:numRef>
              <c:f>'List1'!$F$2:$F$6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'List1'!$G$1</c:f>
              <c:strCache>
                <c:ptCount val="1"/>
                <c:pt idx="0">
                  <c:v>Roditelj</c:v>
                </c:pt>
              </c:strCache>
            </c:strRef>
          </c:tx>
          <c:cat>
            <c:strRef>
              <c:f>'List1'!$A$2:$A$6</c:f>
              <c:strCache>
                <c:ptCount val="5"/>
                <c:pt idx="0">
                  <c:v>Motivacija</c:v>
                </c:pt>
                <c:pt idx="1">
                  <c:v>Učen. postignuća</c:v>
                </c:pt>
                <c:pt idx="2">
                  <c:v>Neop. Izostanci</c:v>
                </c:pt>
                <c:pt idx="3">
                  <c:v>Odgojno podr.</c:v>
                </c:pt>
                <c:pt idx="4">
                  <c:v>Radna etika</c:v>
                </c:pt>
              </c:strCache>
            </c:strRef>
          </c:cat>
          <c:val>
            <c:numRef>
              <c:f>'List1'!$G$2:$G$6</c:f>
              <c:numCache>
                <c:formatCode>0%</c:formatCode>
                <c:ptCount val="5"/>
                <c:pt idx="0">
                  <c:v>0.23</c:v>
                </c:pt>
                <c:pt idx="1">
                  <c:v>0.1</c:v>
                </c:pt>
                <c:pt idx="2">
                  <c:v>7.0000000000000034E-2</c:v>
                </c:pt>
                <c:pt idx="3">
                  <c:v>0.16000000000000003</c:v>
                </c:pt>
                <c:pt idx="4">
                  <c:v>0.26</c:v>
                </c:pt>
              </c:numCache>
            </c:numRef>
          </c:val>
        </c:ser>
        <c:ser>
          <c:idx val="6"/>
          <c:order val="6"/>
          <c:tx>
            <c:strRef>
              <c:f>'List1'!$H$1</c:f>
              <c:strCache>
                <c:ptCount val="1"/>
                <c:pt idx="0">
                  <c:v>Učenik</c:v>
                </c:pt>
              </c:strCache>
            </c:strRef>
          </c:tx>
          <c:cat>
            <c:strRef>
              <c:f>'List1'!$A$2:$A$6</c:f>
              <c:strCache>
                <c:ptCount val="5"/>
                <c:pt idx="0">
                  <c:v>Motivacija</c:v>
                </c:pt>
                <c:pt idx="1">
                  <c:v>Učen. postignuća</c:v>
                </c:pt>
                <c:pt idx="2">
                  <c:v>Neop. Izostanci</c:v>
                </c:pt>
                <c:pt idx="3">
                  <c:v>Odgojno podr.</c:v>
                </c:pt>
                <c:pt idx="4">
                  <c:v>Radna etika</c:v>
                </c:pt>
              </c:strCache>
            </c:strRef>
          </c:cat>
          <c:val>
            <c:numRef>
              <c:f>'List1'!$H$2:$H$6</c:f>
              <c:numCache>
                <c:formatCode>0%</c:formatCode>
                <c:ptCount val="5"/>
                <c:pt idx="0">
                  <c:v>0.35000000000000026</c:v>
                </c:pt>
                <c:pt idx="1">
                  <c:v>0.5</c:v>
                </c:pt>
                <c:pt idx="2">
                  <c:v>0.63000000000000056</c:v>
                </c:pt>
                <c:pt idx="3">
                  <c:v>0.13</c:v>
                </c:pt>
                <c:pt idx="4">
                  <c:v>0.23</c:v>
                </c:pt>
              </c:numCache>
            </c:numRef>
          </c:val>
        </c:ser>
        <c:axId val="98930048"/>
        <c:axId val="98944128"/>
      </c:barChart>
      <c:catAx>
        <c:axId val="98930048"/>
        <c:scaling>
          <c:orientation val="minMax"/>
        </c:scaling>
        <c:axPos val="b"/>
        <c:tickLblPos val="nextTo"/>
        <c:crossAx val="98944128"/>
        <c:crosses val="autoZero"/>
        <c:auto val="1"/>
        <c:lblAlgn val="ctr"/>
        <c:lblOffset val="100"/>
      </c:catAx>
      <c:valAx>
        <c:axId val="98944128"/>
        <c:scaling>
          <c:orientation val="minMax"/>
        </c:scaling>
        <c:axPos val="l"/>
        <c:majorGridlines/>
        <c:numFmt formatCode="0%" sourceLinked="1"/>
        <c:tickLblPos val="nextTo"/>
        <c:crossAx val="98930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020709911261051"/>
          <c:y val="4.9469497574630931E-3"/>
          <c:w val="0.13780876348789742"/>
          <c:h val="0.70851041846191942"/>
        </c:manualLayout>
      </c:layout>
      <c:txPr>
        <a:bodyPr/>
        <a:lstStyle/>
        <a:p>
          <a:pPr>
            <a:defRPr sz="1600"/>
          </a:pPr>
          <a:endParaRPr lang="sr-Latn-C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EB578-E567-43C0-936C-D47A27672A3B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77BCA-83E1-4CDC-9A2C-24E4777B8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67468-5F73-45D2-A44C-CBD9DC24E3F2}" type="datetimeFigureOut">
              <a:rPr lang="hr-HR" smtClean="0"/>
              <a:pPr/>
              <a:t>2.12.2016.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AA3E-E28E-40C4-AAF5-E267523080C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7300" b="1" dirty="0" smtClean="0"/>
              <a:t>Profesionalni razvoj</a:t>
            </a:r>
            <a:r>
              <a:rPr lang="hr-HR" sz="5300" b="1" dirty="0" smtClean="0"/>
              <a:t/>
            </a:r>
            <a:br>
              <a:rPr lang="hr-HR" sz="5300" b="1" dirty="0" smtClean="0"/>
            </a:br>
            <a:r>
              <a:rPr lang="hr-HR" sz="5300" dirty="0"/>
              <a:t/>
            </a:r>
            <a:br>
              <a:rPr lang="hr-HR" sz="5300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 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44816" cy="2135088"/>
          </a:xfrm>
        </p:spPr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sz="2300" dirty="0" smtClean="0"/>
              <a:t>Pripremila:</a:t>
            </a:r>
          </a:p>
          <a:p>
            <a:pPr algn="r"/>
            <a:r>
              <a:rPr lang="hr-HR" sz="2300" dirty="0" smtClean="0"/>
              <a:t>Stručna suradnica - mentorica</a:t>
            </a:r>
          </a:p>
          <a:p>
            <a:pPr algn="r"/>
            <a:r>
              <a:rPr lang="hr-HR" sz="2300" dirty="0" smtClean="0"/>
              <a:t>Ljiljana </a:t>
            </a:r>
            <a:r>
              <a:rPr lang="hr-HR" sz="2300" dirty="0" err="1" smtClean="0"/>
              <a:t>Rotar</a:t>
            </a:r>
            <a:r>
              <a:rPr lang="hr-HR" sz="2300" dirty="0" smtClean="0"/>
              <a:t>, </a:t>
            </a:r>
            <a:r>
              <a:rPr lang="hr-HR" sz="2300" dirty="0" err="1" smtClean="0"/>
              <a:t>dipl.pedagoginja</a:t>
            </a:r>
            <a:endParaRPr lang="hr-HR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Profesionalni razvoj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88840"/>
            <a:ext cx="676875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Autobiografija u 5. poglavlja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4293096"/>
            <a:ext cx="8280920" cy="1345704"/>
          </a:xfrm>
        </p:spPr>
        <p:txBody>
          <a:bodyPr/>
          <a:lstStyle/>
          <a:p>
            <a:r>
              <a:rPr lang="hr-HR" dirty="0" smtClean="0"/>
              <a:t>                                   </a:t>
            </a:r>
            <a:r>
              <a:rPr lang="hr-HR" sz="2400" dirty="0" err="1" smtClean="0">
                <a:solidFill>
                  <a:schemeClr val="tx1"/>
                </a:solidFill>
              </a:rPr>
              <a:t>Portia</a:t>
            </a:r>
            <a:r>
              <a:rPr lang="hr-HR" sz="2400" dirty="0" smtClean="0">
                <a:solidFill>
                  <a:schemeClr val="tx1"/>
                </a:solidFill>
              </a:rPr>
              <a:t> Nelson,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                                     američka kantautorica</a:t>
            </a:r>
            <a:endParaRPr lang="hr-H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1.poglavlje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Koračam ulicom.</a:t>
            </a:r>
          </a:p>
          <a:p>
            <a:pPr>
              <a:buNone/>
            </a:pPr>
            <a:r>
              <a:rPr lang="hr-HR" dirty="0" smtClean="0"/>
              <a:t>Na pločniku je velika rupa.</a:t>
            </a:r>
          </a:p>
          <a:p>
            <a:pPr>
              <a:buNone/>
            </a:pPr>
            <a:r>
              <a:rPr lang="hr-HR" dirty="0" smtClean="0"/>
              <a:t>Upadam u nju.</a:t>
            </a:r>
          </a:p>
          <a:p>
            <a:pPr>
              <a:buNone/>
            </a:pPr>
            <a:r>
              <a:rPr lang="hr-HR" dirty="0" smtClean="0"/>
              <a:t>Izgubljena </a:t>
            </a:r>
            <a:r>
              <a:rPr lang="hr-HR" dirty="0" err="1" smtClean="0"/>
              <a:t>sam..</a:t>
            </a:r>
            <a:r>
              <a:rPr lang="hr-HR" dirty="0" smtClean="0"/>
              <a:t>. </a:t>
            </a:r>
          </a:p>
          <a:p>
            <a:pPr>
              <a:buNone/>
            </a:pPr>
            <a:r>
              <a:rPr lang="hr-HR" dirty="0" smtClean="0"/>
              <a:t>Bespomoćna.</a:t>
            </a:r>
          </a:p>
          <a:p>
            <a:pPr>
              <a:buNone/>
            </a:pPr>
            <a:r>
              <a:rPr lang="hr-HR" dirty="0" smtClean="0"/>
              <a:t>To nije moja krivnja.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Treba mi beskonačno </a:t>
            </a:r>
          </a:p>
          <a:p>
            <a:pPr>
              <a:buNone/>
            </a:pPr>
            <a:r>
              <a:rPr lang="hr-HR" dirty="0" smtClean="0"/>
              <a:t>mnogo vremena </a:t>
            </a:r>
          </a:p>
          <a:p>
            <a:pPr>
              <a:buNone/>
            </a:pPr>
            <a:r>
              <a:rPr lang="hr-HR" dirty="0" smtClean="0"/>
              <a:t>da se izvučem iz nje.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286000" y="2413338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  <a:p>
            <a:endParaRPr lang="hr-HR" sz="2800" dirty="0"/>
          </a:p>
        </p:txBody>
      </p:sp>
      <p:pic>
        <p:nvPicPr>
          <p:cNvPr id="5134" name="Picture 14" descr="Slikovni rezultat za rupa na ce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556791"/>
            <a:ext cx="3960440" cy="40324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poglavlje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Koračam istom ulicom.</a:t>
            </a:r>
          </a:p>
          <a:p>
            <a:pPr>
              <a:buNone/>
            </a:pPr>
            <a:r>
              <a:rPr lang="hr-HR" dirty="0" smtClean="0"/>
              <a:t>Na pločniku je velika rupa.</a:t>
            </a:r>
          </a:p>
          <a:p>
            <a:pPr>
              <a:buNone/>
            </a:pPr>
            <a:r>
              <a:rPr lang="hr-HR" dirty="0" smtClean="0"/>
              <a:t>Pretvaram se da je ne vidim.</a:t>
            </a:r>
          </a:p>
          <a:p>
            <a:pPr>
              <a:buNone/>
            </a:pPr>
            <a:r>
              <a:rPr lang="hr-HR" dirty="0" smtClean="0"/>
              <a:t>Ponovo upadam.</a:t>
            </a:r>
          </a:p>
          <a:p>
            <a:pPr>
              <a:buNone/>
            </a:pPr>
            <a:r>
              <a:rPr lang="hr-HR" dirty="0" smtClean="0"/>
              <a:t>Ne mogu vjerovati da mi se </a:t>
            </a:r>
          </a:p>
          <a:p>
            <a:pPr>
              <a:buNone/>
            </a:pPr>
            <a:r>
              <a:rPr lang="hr-HR" dirty="0" smtClean="0"/>
              <a:t>to opet dogodilo.</a:t>
            </a:r>
          </a:p>
          <a:p>
            <a:pPr>
              <a:buNone/>
            </a:pPr>
            <a:r>
              <a:rPr lang="hr-HR" dirty="0" smtClean="0"/>
              <a:t>Ali, to nije moja krivnja.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 dalje mi treba puno vremena </a:t>
            </a:r>
          </a:p>
          <a:p>
            <a:pPr>
              <a:buNone/>
            </a:pPr>
            <a:r>
              <a:rPr lang="hr-HR" dirty="0" smtClean="0"/>
              <a:t>da se izvučem iz nje.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286000" y="-160314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4100" name="Picture 4" descr="Slikovni rezultat za rupa na ce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556792"/>
            <a:ext cx="3691112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poglavlje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Koračam istom ulicom.</a:t>
            </a:r>
          </a:p>
          <a:p>
            <a:pPr>
              <a:buNone/>
            </a:pPr>
            <a:r>
              <a:rPr lang="hr-HR" dirty="0" smtClean="0"/>
              <a:t>Na pločniku je velika rupa.</a:t>
            </a:r>
          </a:p>
          <a:p>
            <a:pPr>
              <a:buNone/>
            </a:pPr>
            <a:r>
              <a:rPr lang="hr-HR" dirty="0" smtClean="0"/>
              <a:t>Vidim je.</a:t>
            </a:r>
          </a:p>
          <a:p>
            <a:pPr>
              <a:buNone/>
            </a:pPr>
            <a:r>
              <a:rPr lang="hr-HR" dirty="0" smtClean="0"/>
              <a:t>Ipak opet upadam u </a:t>
            </a:r>
            <a:r>
              <a:rPr lang="hr-HR" dirty="0" err="1" smtClean="0"/>
              <a:t>nju..</a:t>
            </a:r>
            <a:r>
              <a:rPr lang="hr-HR" dirty="0" smtClean="0"/>
              <a:t>. </a:t>
            </a:r>
          </a:p>
          <a:p>
            <a:pPr>
              <a:buNone/>
            </a:pPr>
            <a:r>
              <a:rPr lang="hr-HR" dirty="0" smtClean="0"/>
              <a:t>Kao po navici.</a:t>
            </a:r>
          </a:p>
          <a:p>
            <a:pPr>
              <a:buNone/>
            </a:pPr>
            <a:r>
              <a:rPr lang="hr-HR" dirty="0" smtClean="0"/>
              <a:t>Moje oči su širom otvorene.</a:t>
            </a:r>
          </a:p>
          <a:p>
            <a:pPr>
              <a:buNone/>
            </a:pPr>
            <a:r>
              <a:rPr lang="hr-HR" dirty="0" smtClean="0"/>
              <a:t>Znam gdje se nalazim.</a:t>
            </a:r>
          </a:p>
          <a:p>
            <a:pPr>
              <a:buNone/>
            </a:pPr>
            <a:r>
              <a:rPr lang="hr-HR" dirty="0" smtClean="0"/>
              <a:t>Kriva sam.</a:t>
            </a:r>
          </a:p>
          <a:p>
            <a:pPr>
              <a:buNone/>
            </a:pPr>
            <a:r>
              <a:rPr lang="hr-HR" dirty="0" smtClean="0"/>
              <a:t>Izlazim odmah iz nje.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286000" y="-160314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3074" name="Picture 2" descr="Slikovni rezultat za rupa na ce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72816"/>
            <a:ext cx="3528392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poglavlje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Koračam istom ulicom.</a:t>
            </a:r>
          </a:p>
          <a:p>
            <a:pPr>
              <a:buNone/>
            </a:pPr>
            <a:r>
              <a:rPr lang="hr-HR" dirty="0" smtClean="0"/>
              <a:t>Na pločniku je velika rupa.</a:t>
            </a:r>
          </a:p>
          <a:p>
            <a:pPr>
              <a:buNone/>
            </a:pPr>
            <a:r>
              <a:rPr lang="hr-HR" dirty="0" smtClean="0"/>
              <a:t>Opasno i neugodno.</a:t>
            </a:r>
          </a:p>
          <a:p>
            <a:pPr>
              <a:buNone/>
            </a:pPr>
            <a:r>
              <a:rPr lang="hr-HR" dirty="0" smtClean="0"/>
              <a:t>Zaobilazim je.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286000" y="-160314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2050" name="Picture 2" descr="Slikovni rezultat za rupa na ce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276872"/>
            <a:ext cx="3321562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 poglavlje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               Koračam drugom ulicom.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2286000" y="-160314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1030" name="Picture 6" descr="Slikovni rezultat za lijepa u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80928"/>
            <a:ext cx="4752528" cy="28958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3600" b="1" i="1" dirty="0" smtClean="0"/>
              <a:t>„Promjena sustava je obvezna, </a:t>
            </a:r>
            <a:endParaRPr lang="hr-HR" sz="3600" dirty="0" smtClean="0"/>
          </a:p>
          <a:p>
            <a:pPr>
              <a:buNone/>
            </a:pPr>
            <a:r>
              <a:rPr lang="hr-HR" sz="3600" b="1" i="1" dirty="0" smtClean="0"/>
              <a:t>ali razvoj</a:t>
            </a:r>
            <a:r>
              <a:rPr lang="hr-HR" sz="3600" b="1" dirty="0" smtClean="0"/>
              <a:t> </a:t>
            </a:r>
            <a:r>
              <a:rPr lang="hr-HR" sz="3600" b="1" i="1" dirty="0" smtClean="0"/>
              <a:t>pojedinca je dobrovoljan“</a:t>
            </a:r>
            <a:r>
              <a:rPr lang="hr-HR" sz="3600" b="1" dirty="0" smtClean="0"/>
              <a:t>.</a:t>
            </a:r>
            <a:endParaRPr lang="hr-HR" sz="3600" dirty="0" smtClean="0"/>
          </a:p>
          <a:p>
            <a:endParaRPr lang="hr-H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58933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Upitnik o odgovornosti školskih</a:t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> djelatnika: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46449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ISPITANICI:</a:t>
            </a:r>
          </a:p>
          <a:p>
            <a:pPr marL="457200" indent="-457200"/>
            <a:r>
              <a:rPr lang="hr-HR" sz="2400" dirty="0">
                <a:latin typeface="Arial" pitchFamily="34" charset="0"/>
                <a:cs typeface="Arial" pitchFamily="34" charset="0"/>
              </a:rPr>
              <a:t>N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astavnici</a:t>
            </a:r>
          </a:p>
          <a:p>
            <a:pPr marL="457200" indent="-457200"/>
            <a:r>
              <a:rPr lang="hr-HR" sz="2400" dirty="0" smtClean="0">
                <a:latin typeface="Arial" pitchFamily="34" charset="0"/>
                <a:cs typeface="Arial" pitchFamily="34" charset="0"/>
              </a:rPr>
              <a:t>Učenici </a:t>
            </a:r>
          </a:p>
          <a:p>
            <a:pPr marL="457200" indent="-457200">
              <a:buNone/>
            </a:pPr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2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PODRUČJA: </a:t>
            </a:r>
          </a:p>
          <a:p>
            <a:pPr marL="457200" indent="-457200"/>
            <a:r>
              <a:rPr lang="hr-HR" sz="2400" dirty="0" smtClean="0">
                <a:latin typeface="Arial" pitchFamily="34" charset="0"/>
                <a:cs typeface="Arial" pitchFamily="34" charset="0"/>
              </a:rPr>
              <a:t>motivacija</a:t>
            </a:r>
          </a:p>
          <a:p>
            <a:pPr marL="457200" indent="-457200"/>
            <a:r>
              <a:rPr lang="hr-HR" sz="2400" dirty="0" smtClean="0">
                <a:latin typeface="Arial" pitchFamily="34" charset="0"/>
                <a:cs typeface="Arial" pitchFamily="34" charset="0"/>
              </a:rPr>
              <a:t>učenička postignuća</a:t>
            </a:r>
          </a:p>
          <a:p>
            <a:pPr marL="457200" indent="-457200"/>
            <a:r>
              <a:rPr lang="hr-HR" sz="2400" dirty="0">
                <a:latin typeface="Arial" pitchFamily="34" charset="0"/>
                <a:cs typeface="Arial" pitchFamily="34" charset="0"/>
              </a:rPr>
              <a:t>n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eopravdani izostanci</a:t>
            </a:r>
          </a:p>
          <a:p>
            <a:pPr marL="457200" indent="-457200"/>
            <a:r>
              <a:rPr lang="hr-HR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dgojno područje</a:t>
            </a:r>
          </a:p>
          <a:p>
            <a:pPr marL="457200" indent="-457200"/>
            <a:r>
              <a:rPr lang="hr-HR" sz="2400" dirty="0">
                <a:latin typeface="Arial" pitchFamily="34" charset="0"/>
                <a:cs typeface="Arial" pitchFamily="34" charset="0"/>
              </a:rPr>
              <a:t>r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adna etika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Odgovornost u školi – </a:t>
            </a:r>
            <a:br>
              <a:rPr lang="hr-HR" dirty="0" smtClean="0"/>
            </a:br>
            <a:r>
              <a:rPr lang="hr-HR" dirty="0" smtClean="0"/>
              <a:t>kako to vide </a:t>
            </a:r>
            <a:r>
              <a:rPr lang="hr-HR" dirty="0" smtClean="0"/>
              <a:t>nastavnici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Grafikon 3"/>
          <p:cNvGraphicFramePr/>
          <p:nvPr/>
        </p:nvGraphicFramePr>
        <p:xfrm>
          <a:off x="125730" y="1458916"/>
          <a:ext cx="8892540" cy="492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Znam što radim, znam što rade </a:t>
            </a:r>
            <a:endParaRPr lang="hr-HR" dirty="0"/>
          </a:p>
        </p:txBody>
      </p:sp>
      <p:pic>
        <p:nvPicPr>
          <p:cNvPr id="10" name="Picture 4" descr="Slikovni rezultat za tko što rad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22763"/>
            <a:ext cx="3240360" cy="1934615"/>
          </a:xfrm>
          <a:prstGeom prst="rect">
            <a:avLst/>
          </a:prstGeom>
          <a:noFill/>
        </p:spPr>
      </p:pic>
      <p:pic>
        <p:nvPicPr>
          <p:cNvPr id="22540" name="Picture 12" descr="Slikovni rezultat za tko što rad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149080"/>
            <a:ext cx="3168352" cy="2535164"/>
          </a:xfrm>
          <a:prstGeom prst="rect">
            <a:avLst/>
          </a:prstGeom>
          <a:noFill/>
        </p:spPr>
      </p:pic>
      <p:pic>
        <p:nvPicPr>
          <p:cNvPr id="22542" name="Picture 14" descr="Slikovni rezultat za fućka mi 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761296"/>
            <a:ext cx="3649588" cy="1922796"/>
          </a:xfrm>
          <a:prstGeom prst="rect">
            <a:avLst/>
          </a:prstGeom>
          <a:noFill/>
        </p:spPr>
      </p:pic>
      <p:pic>
        <p:nvPicPr>
          <p:cNvPr id="12" name="Picture 2" descr="Slikovni rezultat za fućka mi s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3933056"/>
            <a:ext cx="4248472" cy="272489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Odgovornost u školi – </a:t>
            </a:r>
            <a:br>
              <a:rPr lang="hr-HR" dirty="0" smtClean="0"/>
            </a:br>
            <a:r>
              <a:rPr lang="hr-HR" dirty="0" smtClean="0"/>
              <a:t>kako to </a:t>
            </a:r>
            <a:r>
              <a:rPr lang="hr-HR" smtClean="0"/>
              <a:t>vide </a:t>
            </a:r>
            <a:r>
              <a:rPr lang="hr-HR" smtClean="0"/>
              <a:t>učenici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07288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25630" name="Picture 30" descr="Slikovni rezultat za pretis lona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21088"/>
            <a:ext cx="2574032" cy="2198365"/>
          </a:xfrm>
          <a:prstGeom prst="rect">
            <a:avLst/>
          </a:prstGeom>
          <a:noFill/>
        </p:spPr>
      </p:pic>
      <p:sp>
        <p:nvSpPr>
          <p:cNvPr id="25632" name="AutoShape 32" descr="Slikovni rezultat za knji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5634" name="AutoShape 34" descr="Slikovni rezultat za knji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5636" name="AutoShape 36" descr="Slikovni rezultat za knji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5638" name="Picture 38" descr="Slikovni rezultat za knji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6074" y="764704"/>
            <a:ext cx="4540181" cy="2544499"/>
          </a:xfrm>
          <a:prstGeom prst="rect">
            <a:avLst/>
          </a:prstGeom>
          <a:noFill/>
        </p:spPr>
      </p:pic>
      <p:sp>
        <p:nvSpPr>
          <p:cNvPr id="9" name="Akcijski gumb: Pomoć 8">
            <a:hlinkClick r:id="" action="ppaction://noaction" highlightClick="1"/>
          </p:cNvPr>
          <p:cNvSpPr/>
          <p:nvPr/>
        </p:nvSpPr>
        <p:spPr>
          <a:xfrm>
            <a:off x="4067944" y="5229200"/>
            <a:ext cx="936104" cy="864096"/>
          </a:xfrm>
          <a:prstGeom prst="actionButtonHelp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Oblačić sa strelicom dolje 9"/>
          <p:cNvSpPr/>
          <p:nvPr/>
        </p:nvSpPr>
        <p:spPr>
          <a:xfrm>
            <a:off x="4355976" y="3356992"/>
            <a:ext cx="288032" cy="914400"/>
          </a:xfrm>
          <a:prstGeom prst="downArrow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868958"/>
          </a:xfrm>
        </p:spPr>
        <p:txBody>
          <a:bodyPr>
            <a:normAutofit fontScale="90000"/>
          </a:bodyPr>
          <a:lstStyle/>
          <a:p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>     </a:t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/>
            </a:r>
            <a:br>
              <a:rPr lang="hr-HR" sz="4900" dirty="0" smtClean="0"/>
            </a:br>
            <a:r>
              <a:rPr lang="hr-HR" sz="4900" dirty="0" smtClean="0"/>
              <a:t>Profesionalni razvoj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sz="40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2276873"/>
          <a:ext cx="8229600" cy="3600400"/>
        </p:xfrm>
        <a:graphic>
          <a:graphicData uri="http://schemas.openxmlformats.org/drawingml/2006/table">
            <a:tbl>
              <a:tblPr/>
              <a:tblGrid>
                <a:gridCol w="1539433"/>
                <a:gridCol w="3946967"/>
                <a:gridCol w="2743200"/>
              </a:tblGrid>
              <a:tr h="1040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Godine staža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Karakteristike profesionalnog razdoblja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Profesionalne vještine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     1.- 4.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4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 smtClean="0">
                          <a:latin typeface="Arial" pitchFamily="34" charset="0"/>
                          <a:cs typeface="Arial" pitchFamily="34" charset="0"/>
                        </a:rPr>
                        <a:t>1. Uvođenje - inicijacija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 smtClean="0">
                          <a:latin typeface="Arial" pitchFamily="34" charset="0"/>
                          <a:cs typeface="Arial" pitchFamily="34" charset="0"/>
                        </a:rPr>
                        <a:t>(pripravnici)</a:t>
                      </a:r>
                      <a:r>
                        <a:rPr lang="hr-HR" sz="2400" dirty="0" smtClean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hr-HR" sz="240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r-HR" sz="2400" dirty="0" smtClean="0">
                          <a:latin typeface="Arial" pitchFamily="34" charset="0"/>
                          <a:cs typeface="Arial" pitchFamily="34" charset="0"/>
                        </a:rPr>
                        <a:t>Šok, strah, nesigurnost, nesnalaženja,otkrivanja</a:t>
                      </a:r>
                      <a:r>
                        <a:rPr lang="hr-HR" sz="2400" dirty="0" smtClean="0"/>
                        <a:t/>
                      </a:r>
                      <a:br>
                        <a:rPr lang="hr-HR" sz="2400" dirty="0" smtClean="0"/>
                      </a:br>
                      <a:r>
                        <a:rPr lang="hr-HR" sz="2400" dirty="0" smtClean="0"/>
                        <a:t> 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Vještine preživljavanja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3477608"/>
          <a:ext cx="8229600" cy="1607575"/>
        </p:xfrm>
        <a:graphic>
          <a:graphicData uri="http://schemas.openxmlformats.org/drawingml/2006/table">
            <a:tbl>
              <a:tblPr/>
              <a:tblGrid>
                <a:gridCol w="1539433"/>
                <a:gridCol w="3946967"/>
                <a:gridCol w="2743200"/>
              </a:tblGrid>
              <a:tr h="1607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    5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. - 7.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hr-HR" sz="2200" b="1" dirty="0">
                          <a:latin typeface="Calibri"/>
                          <a:ea typeface="Calibri"/>
                          <a:cs typeface="Times New Roman"/>
                        </a:rPr>
                        <a:t>. Stabilnost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   Sigurnost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, entuzijazam, zrelost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Osnovne vještine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467544" y="2420888"/>
          <a:ext cx="8229600" cy="1040722"/>
        </p:xfrm>
        <a:graphic>
          <a:graphicData uri="http://schemas.openxmlformats.org/drawingml/2006/table">
            <a:tbl>
              <a:tblPr/>
              <a:tblGrid>
                <a:gridCol w="1539433"/>
                <a:gridCol w="3946967"/>
                <a:gridCol w="2743200"/>
              </a:tblGrid>
              <a:tr h="1040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Godine staža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Karakteristike profesionalnog razdoblja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Profesionalne vještine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3092036"/>
          <a:ext cx="8229600" cy="2497203"/>
        </p:xfrm>
        <a:graphic>
          <a:graphicData uri="http://schemas.openxmlformats.org/drawingml/2006/table">
            <a:tbl>
              <a:tblPr/>
              <a:tblGrid>
                <a:gridCol w="1539433"/>
                <a:gridCol w="3946967"/>
                <a:gridCol w="2743200"/>
              </a:tblGrid>
              <a:tr h="2497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    8. - 14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b="1" dirty="0" smtClean="0">
                          <a:latin typeface="Calibri"/>
                          <a:ea typeface="Calibri"/>
                          <a:cs typeface="Times New Roman"/>
                        </a:rPr>
                        <a:t>2.1 </a:t>
                      </a:r>
                      <a:r>
                        <a:rPr lang="hr-HR" sz="2200" b="1" dirty="0">
                          <a:latin typeface="Calibri"/>
                          <a:ea typeface="Calibri"/>
                          <a:cs typeface="Times New Roman"/>
                        </a:rPr>
                        <a:t>Pozitivan </a:t>
                      </a:r>
                      <a:r>
                        <a:rPr lang="hr-HR" sz="2200" b="1" dirty="0" smtClean="0">
                          <a:latin typeface="Calibri"/>
                          <a:ea typeface="Calibri"/>
                          <a:cs typeface="Times New Roman"/>
                        </a:rPr>
                        <a:t>smjer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- Posvećenost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, entuzijazam, zadovoljstvo                                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Razvoj </a:t>
                      </a: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i širenje 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fleksibilnosti u poučavanju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467544" y="2060848"/>
          <a:ext cx="8229600" cy="1040722"/>
        </p:xfrm>
        <a:graphic>
          <a:graphicData uri="http://schemas.openxmlformats.org/drawingml/2006/table">
            <a:tbl>
              <a:tblPr/>
              <a:tblGrid>
                <a:gridCol w="1539433"/>
                <a:gridCol w="3946967"/>
                <a:gridCol w="2743200"/>
              </a:tblGrid>
              <a:tr h="1040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Godine staža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Karakteristike </a:t>
                      </a:r>
                      <a:r>
                        <a:rPr lang="hr-HR" sz="2400" dirty="0" err="1" smtClean="0">
                          <a:latin typeface="Calibri"/>
                          <a:ea typeface="Calibri"/>
                          <a:cs typeface="Times New Roman"/>
                        </a:rPr>
                        <a:t>profesonalnog</a:t>
                      </a: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 razdoblja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Profesionalne vještine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2132857"/>
          <a:ext cx="8229600" cy="3824571"/>
        </p:xfrm>
        <a:graphic>
          <a:graphicData uri="http://schemas.openxmlformats.org/drawingml/2006/table">
            <a:tbl>
              <a:tblPr/>
              <a:tblGrid>
                <a:gridCol w="1539433"/>
                <a:gridCol w="3946967"/>
                <a:gridCol w="2743200"/>
              </a:tblGrid>
              <a:tr h="172145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8. – 14.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14. - </a:t>
                      </a: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hr-HR" sz="2200" baseline="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   - Osobno 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zadovoljstvo, </a:t>
                      </a:r>
                      <a:endParaRPr lang="hr-HR" sz="2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hr-HR" sz="2200" baseline="0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profesionalni 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napredak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Dostignuta stručnost u poučavanju, zadovoljstvo učeničkim postignućima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41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  - Povrat 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interesa, obnovljen entuzijazam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Doprinos </a:t>
                      </a: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 profesionalnom</a:t>
                      </a:r>
                      <a:r>
                        <a:rPr lang="hr-HR" sz="22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razvoju </a:t>
                      </a: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kolega,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latin typeface="Calibri"/>
                          <a:ea typeface="Calibri"/>
                          <a:cs typeface="Times New Roman"/>
                        </a:rPr>
                        <a:t>doprinos razvoju školskog </a:t>
                      </a:r>
                      <a:r>
                        <a:rPr lang="hr-HR" sz="2200" dirty="0" smtClean="0">
                          <a:latin typeface="Calibri"/>
                          <a:ea typeface="Calibri"/>
                          <a:cs typeface="Times New Roman"/>
                        </a:rPr>
                        <a:t>sustava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901700" y="2708921"/>
          <a:ext cx="7340600" cy="2746079"/>
        </p:xfrm>
        <a:graphic>
          <a:graphicData uri="http://schemas.openxmlformats.org/drawingml/2006/table">
            <a:tbl>
              <a:tblPr/>
              <a:tblGrid>
                <a:gridCol w="1366044"/>
                <a:gridCol w="3816424"/>
                <a:gridCol w="2158132"/>
              </a:tblGrid>
              <a:tr h="27460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000" dirty="0" smtClean="0">
                          <a:latin typeface="Calibri"/>
                          <a:ea typeface="Calibri"/>
                          <a:cs typeface="Times New Roman"/>
                        </a:rPr>
                        <a:t>   8. - 14. </a:t>
                      </a:r>
                      <a:endParaRPr lang="hr-H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- Povrat interesa, obnovljen entuzijazam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latin typeface="Calibri"/>
                          <a:ea typeface="Calibri"/>
                          <a:cs typeface="Times New Roman"/>
                        </a:rPr>
                        <a:t>Dijeljenje svog znanja, materijala i profesionalnih dostignuća kolegama,</a:t>
                      </a:r>
                      <a:endParaRPr lang="hr-H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Calibri"/>
                          <a:ea typeface="Calibri"/>
                          <a:cs typeface="Times New Roman"/>
                        </a:rPr>
                        <a:t>doprinos razvoju školskog sustava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901700" y="2420888"/>
          <a:ext cx="7340600" cy="4000696"/>
        </p:xfrm>
        <a:graphic>
          <a:graphicData uri="http://schemas.openxmlformats.org/drawingml/2006/table">
            <a:tbl>
              <a:tblPr/>
              <a:tblGrid>
                <a:gridCol w="1294036"/>
                <a:gridCol w="4032448"/>
                <a:gridCol w="2014116"/>
              </a:tblGrid>
              <a:tr h="222524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000" dirty="0" smtClean="0">
                          <a:latin typeface="Calibri"/>
                          <a:ea typeface="Calibri"/>
                          <a:cs typeface="Times New Roman"/>
                        </a:rPr>
                        <a:t>    8. – 14. </a:t>
                      </a:r>
                      <a:endParaRPr lang="hr-H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 smtClean="0">
                          <a:latin typeface="Calibri"/>
                          <a:ea typeface="Calibri"/>
                          <a:cs typeface="Times New Roman"/>
                        </a:rPr>
                        <a:t>2.2 </a:t>
                      </a:r>
                      <a:r>
                        <a:rPr lang="hr-HR" sz="2400" b="1" dirty="0">
                          <a:latin typeface="Calibri"/>
                          <a:ea typeface="Calibri"/>
                          <a:cs typeface="Times New Roman"/>
                        </a:rPr>
                        <a:t>Negativan </a:t>
                      </a:r>
                      <a:r>
                        <a:rPr lang="hr-HR" sz="2400" b="1" dirty="0" smtClean="0">
                          <a:latin typeface="Calibri"/>
                          <a:ea typeface="Calibri"/>
                          <a:cs typeface="Times New Roman"/>
                        </a:rPr>
                        <a:t>smjer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- Rutina</a:t>
                      </a:r>
                      <a:r>
                        <a:rPr lang="hr-HR" sz="2400" dirty="0">
                          <a:latin typeface="Calibri"/>
                          <a:ea typeface="Calibri"/>
                          <a:cs typeface="Times New Roman"/>
                        </a:rPr>
                        <a:t>, nezainteresiranost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Razočaranje</a:t>
                      </a:r>
                      <a:r>
                        <a:rPr lang="hr-HR" sz="24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nezadovoljstvo osobno i profesionalno,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bezidejnost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9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hr-H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000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000" dirty="0" smtClean="0">
                          <a:latin typeface="Calibri"/>
                          <a:ea typeface="Calibri"/>
                          <a:cs typeface="Times New Roman"/>
                        </a:rPr>
                        <a:t>    14. -</a:t>
                      </a:r>
                      <a:endParaRPr lang="hr-H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- Isključivanje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Zasićenje</a:t>
                      </a:r>
                      <a:r>
                        <a:rPr lang="hr-HR" sz="24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r-HR" sz="2400" dirty="0" smtClean="0">
                          <a:latin typeface="Calibri"/>
                          <a:ea typeface="Calibri"/>
                          <a:cs typeface="Times New Roman"/>
                        </a:rPr>
                        <a:t>povlačenje </a:t>
                      </a: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403</Words>
  <Application>Microsoft Office PowerPoint</Application>
  <PresentationFormat>Prikaz na zaslonu (4:3)</PresentationFormat>
  <Paragraphs>147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1" baseType="lpstr">
      <vt:lpstr>Office tema</vt:lpstr>
      <vt:lpstr>     Profesionalni razvoj      </vt:lpstr>
      <vt:lpstr>Znam što radim, znam što rade </vt:lpstr>
      <vt:lpstr>Slajd 3</vt:lpstr>
      <vt:lpstr>                         Profesionalni razvoj </vt:lpstr>
      <vt:lpstr>Slajd 5</vt:lpstr>
      <vt:lpstr>Slajd 6</vt:lpstr>
      <vt:lpstr>Slajd 7</vt:lpstr>
      <vt:lpstr>Slajd 8</vt:lpstr>
      <vt:lpstr>Slajd 9</vt:lpstr>
      <vt:lpstr>            Profesionalni razvoj </vt:lpstr>
      <vt:lpstr>  Autobiografija u 5. poglavlja  </vt:lpstr>
      <vt:lpstr>1.poglavlje</vt:lpstr>
      <vt:lpstr>2. poglavlje</vt:lpstr>
      <vt:lpstr>3. poglavlje</vt:lpstr>
      <vt:lpstr>4. poglavlje</vt:lpstr>
      <vt:lpstr>5. poglavlje</vt:lpstr>
      <vt:lpstr>Slajd 17</vt:lpstr>
      <vt:lpstr>Upitnik o odgovornosti školskih  djelatnika:</vt:lpstr>
      <vt:lpstr>Odgovornost u školi –  kako to vide nastavnici </vt:lpstr>
      <vt:lpstr>Odgovornost u školi –  kako to vide učenici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MedPu</dc:creator>
  <cp:lastModifiedBy>MedPu</cp:lastModifiedBy>
  <cp:revision>20</cp:revision>
  <dcterms:created xsi:type="dcterms:W3CDTF">2016-10-19T09:07:32Z</dcterms:created>
  <dcterms:modified xsi:type="dcterms:W3CDTF">2016-12-02T12:58:45Z</dcterms:modified>
</cp:coreProperties>
</file>